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46" autoAdjust="0"/>
  </p:normalViewPr>
  <p:slideViewPr>
    <p:cSldViewPr snapToGrid="0">
      <p:cViewPr varScale="1">
        <p:scale>
          <a:sx n="108" d="100"/>
          <a:sy n="108" d="100"/>
        </p:scale>
        <p:origin x="678" y="96"/>
      </p:cViewPr>
      <p:guideLst/>
    </p:cSldViewPr>
  </p:slideViewPr>
  <p:outlineViewPr>
    <p:cViewPr>
      <p:scale>
        <a:sx n="33" d="100"/>
        <a:sy n="33" d="100"/>
      </p:scale>
      <p:origin x="0" y="-6318"/>
    </p:cViewPr>
  </p:outlineViewPr>
  <p:notesTextViewPr>
    <p:cViewPr>
      <p:scale>
        <a:sx n="1" d="1"/>
        <a:sy n="1" d="1"/>
      </p:scale>
      <p:origin x="0" y="0"/>
    </p:cViewPr>
  </p:notesTextViewPr>
  <p:sorterViewPr>
    <p:cViewPr>
      <p:scale>
        <a:sx n="100" d="100"/>
        <a:sy n="100" d="100"/>
      </p:scale>
      <p:origin x="0" y="-5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1D90F-629B-475D-81F9-94C443774A29}" type="datetimeFigureOut">
              <a:rPr lang="sv-SE" smtClean="0"/>
              <a:t>2023-02-14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4FA12D-3B0C-4211-BACF-F55F61072C58}" type="slidenum">
              <a:rPr lang="sv-SE" smtClean="0"/>
              <a:t>‹#›</a:t>
            </a:fld>
            <a:endParaRPr lang="sv-SE"/>
          </a:p>
        </p:txBody>
      </p:sp>
    </p:spTree>
    <p:extLst>
      <p:ext uri="{BB962C8B-B14F-4D97-AF65-F5344CB8AC3E}">
        <p14:creationId xmlns:p14="http://schemas.microsoft.com/office/powerpoint/2010/main" val="380814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94FA12D-3B0C-4211-BACF-F55F61072C58}" type="slidenum">
              <a:rPr lang="sv-SE" smtClean="0"/>
              <a:t>1</a:t>
            </a:fld>
            <a:endParaRPr lang="sv-SE"/>
          </a:p>
        </p:txBody>
      </p:sp>
    </p:spTree>
    <p:extLst>
      <p:ext uri="{BB962C8B-B14F-4D97-AF65-F5344CB8AC3E}">
        <p14:creationId xmlns:p14="http://schemas.microsoft.com/office/powerpoint/2010/main" val="3507284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Kontakt</a:t>
            </a:r>
            <a:r>
              <a:rPr lang="sv-SE" baseline="0" dirty="0"/>
              <a:t> med urologsjuksköterska för att undersöka om pat. är besvärsfri, om inte ställningstagande till ny CT och kontakt med urolog om stenen inte har passerat.</a:t>
            </a:r>
            <a:endParaRPr lang="sv-SE" dirty="0"/>
          </a:p>
        </p:txBody>
      </p:sp>
      <p:sp>
        <p:nvSpPr>
          <p:cNvPr id="4" name="Platshållare för bildnummer 3"/>
          <p:cNvSpPr>
            <a:spLocks noGrp="1"/>
          </p:cNvSpPr>
          <p:nvPr>
            <p:ph type="sldNum" sz="quarter" idx="10"/>
          </p:nvPr>
        </p:nvSpPr>
        <p:spPr/>
        <p:txBody>
          <a:bodyPr/>
          <a:lstStyle/>
          <a:p>
            <a:fld id="{E94FA12D-3B0C-4211-BACF-F55F61072C58}" type="slidenum">
              <a:rPr lang="sv-SE" smtClean="0"/>
              <a:t>8</a:t>
            </a:fld>
            <a:endParaRPr lang="sv-SE"/>
          </a:p>
        </p:txBody>
      </p:sp>
    </p:spTree>
    <p:extLst>
      <p:ext uri="{BB962C8B-B14F-4D97-AF65-F5344CB8AC3E}">
        <p14:creationId xmlns:p14="http://schemas.microsoft.com/office/powerpoint/2010/main" val="3539811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Inge evidens på att regelbunden medicinering med</a:t>
            </a:r>
            <a:r>
              <a:rPr lang="sv-SE" baseline="0" dirty="0"/>
              <a:t> NSAID underlättar </a:t>
            </a:r>
            <a:r>
              <a:rPr lang="sv-SE" baseline="0" dirty="0" err="1"/>
              <a:t>stenavgång</a:t>
            </a:r>
            <a:r>
              <a:rPr lang="sv-SE" baseline="0" dirty="0"/>
              <a:t> endast indicerat  för att smärtlindra  och förhindra behov av intervention.</a:t>
            </a:r>
          </a:p>
          <a:p>
            <a:r>
              <a:rPr lang="sv-SE" baseline="0" dirty="0" err="1"/>
              <a:t>Ct</a:t>
            </a:r>
            <a:r>
              <a:rPr lang="sv-SE" baseline="0" dirty="0"/>
              <a:t> för att veta var sten/stenar sitter, densitet (</a:t>
            </a:r>
            <a:r>
              <a:rPr lang="sv-SE" baseline="0" dirty="0" err="1"/>
              <a:t>Houndsfield</a:t>
            </a:r>
            <a:r>
              <a:rPr lang="sv-SE" baseline="0" dirty="0"/>
              <a:t>), skin to </a:t>
            </a:r>
            <a:r>
              <a:rPr lang="sv-SE" baseline="0" dirty="0" err="1"/>
              <a:t>stone</a:t>
            </a:r>
            <a:r>
              <a:rPr lang="sv-SE" baseline="0" dirty="0"/>
              <a:t> </a:t>
            </a:r>
            <a:r>
              <a:rPr lang="sv-SE" baseline="0" dirty="0" err="1"/>
              <a:t>distance</a:t>
            </a:r>
            <a:r>
              <a:rPr lang="sv-SE" baseline="0" dirty="0"/>
              <a:t>, anatomi och hydronefros. Utsättande av </a:t>
            </a:r>
            <a:r>
              <a:rPr lang="sv-SE" baseline="0" dirty="0" err="1"/>
              <a:t>antikoagulantia</a:t>
            </a:r>
            <a:r>
              <a:rPr lang="sv-SE" baseline="0" dirty="0"/>
              <a:t> enl. lokala riktlinjer.</a:t>
            </a:r>
            <a:endParaRPr lang="sv-SE" dirty="0"/>
          </a:p>
        </p:txBody>
      </p:sp>
      <p:sp>
        <p:nvSpPr>
          <p:cNvPr id="4" name="Platshållare för bildnummer 3"/>
          <p:cNvSpPr>
            <a:spLocks noGrp="1"/>
          </p:cNvSpPr>
          <p:nvPr>
            <p:ph type="sldNum" sz="quarter" idx="10"/>
          </p:nvPr>
        </p:nvSpPr>
        <p:spPr/>
        <p:txBody>
          <a:bodyPr/>
          <a:lstStyle/>
          <a:p>
            <a:fld id="{E94FA12D-3B0C-4211-BACF-F55F61072C58}" type="slidenum">
              <a:rPr lang="sv-SE" smtClean="0"/>
              <a:t>9</a:t>
            </a:fld>
            <a:endParaRPr lang="sv-SE"/>
          </a:p>
        </p:txBody>
      </p:sp>
    </p:spTree>
    <p:extLst>
      <p:ext uri="{BB962C8B-B14F-4D97-AF65-F5344CB8AC3E}">
        <p14:creationId xmlns:p14="http://schemas.microsoft.com/office/powerpoint/2010/main" val="1808599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Brist på data kring tidsförloppen för njursten. Dock kvarstår risken för komplikationer med infektioner, risk för njurskador tills stenen är åtgärdad. Vissa studier visar att tidig ESVL (inom 48 timmar) är gynnsamt vilket innebär att pat. bör genomgå röntgen i tidigt stadium. Och motsäger </a:t>
            </a:r>
            <a:r>
              <a:rPr lang="sv-SE" dirty="0" err="1"/>
              <a:t>symptomstyrd</a:t>
            </a:r>
            <a:r>
              <a:rPr lang="sv-SE" dirty="0"/>
              <a:t>. Andra studier visar att tidig URS är gynnsamt.</a:t>
            </a:r>
          </a:p>
          <a:p>
            <a:endParaRPr lang="sv-SE" dirty="0"/>
          </a:p>
          <a:p>
            <a:endParaRPr lang="sv-SE" dirty="0"/>
          </a:p>
        </p:txBody>
      </p:sp>
      <p:sp>
        <p:nvSpPr>
          <p:cNvPr id="4" name="Platshållare för bildnummer 3"/>
          <p:cNvSpPr>
            <a:spLocks noGrp="1"/>
          </p:cNvSpPr>
          <p:nvPr>
            <p:ph type="sldNum" sz="quarter" idx="5"/>
          </p:nvPr>
        </p:nvSpPr>
        <p:spPr/>
        <p:txBody>
          <a:bodyPr/>
          <a:lstStyle/>
          <a:p>
            <a:fld id="{E94FA12D-3B0C-4211-BACF-F55F61072C58}" type="slidenum">
              <a:rPr lang="sv-SE" smtClean="0"/>
              <a:t>10</a:t>
            </a:fld>
            <a:endParaRPr lang="sv-SE"/>
          </a:p>
        </p:txBody>
      </p:sp>
    </p:spTree>
    <p:extLst>
      <p:ext uri="{BB962C8B-B14F-4D97-AF65-F5344CB8AC3E}">
        <p14:creationId xmlns:p14="http://schemas.microsoft.com/office/powerpoint/2010/main" val="3633116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pat. är symptomfri och samtycker, förslagsvis ny röntgen om 6-12 månader om ingen tillväxt avslutas ärendet. Stenar med Hu högre än 1000 är svårare att behandling med ESVL, skin to </a:t>
            </a:r>
            <a:r>
              <a:rPr lang="sv-SE" dirty="0" err="1"/>
              <a:t>stone</a:t>
            </a:r>
            <a:r>
              <a:rPr lang="sv-SE" dirty="0"/>
              <a:t> </a:t>
            </a:r>
            <a:r>
              <a:rPr lang="sv-SE" dirty="0" err="1"/>
              <a:t>distance</a:t>
            </a:r>
            <a:r>
              <a:rPr lang="sv-SE" dirty="0"/>
              <a:t> mer än 12 cm, brushitstenar och </a:t>
            </a:r>
            <a:r>
              <a:rPr lang="sv-SE" dirty="0" err="1"/>
              <a:t>cystinstenar</a:t>
            </a:r>
            <a:r>
              <a:rPr lang="sv-SE" dirty="0"/>
              <a:t>. Alt robotassisterad  vid samtidigt behov av </a:t>
            </a:r>
            <a:r>
              <a:rPr lang="sv-SE" dirty="0" err="1"/>
              <a:t>rekontruktion</a:t>
            </a:r>
            <a:r>
              <a:rPr lang="sv-SE" dirty="0"/>
              <a:t>.</a:t>
            </a:r>
          </a:p>
          <a:p>
            <a:endParaRPr lang="sv-SE" dirty="0"/>
          </a:p>
        </p:txBody>
      </p:sp>
      <p:sp>
        <p:nvSpPr>
          <p:cNvPr id="4" name="Platshållare för bildnummer 3"/>
          <p:cNvSpPr>
            <a:spLocks noGrp="1"/>
          </p:cNvSpPr>
          <p:nvPr>
            <p:ph type="sldNum" sz="quarter" idx="5"/>
          </p:nvPr>
        </p:nvSpPr>
        <p:spPr/>
        <p:txBody>
          <a:bodyPr/>
          <a:lstStyle/>
          <a:p>
            <a:fld id="{E94FA12D-3B0C-4211-BACF-F55F61072C58}" type="slidenum">
              <a:rPr lang="sv-SE" smtClean="0"/>
              <a:t>11</a:t>
            </a:fld>
            <a:endParaRPr lang="sv-SE"/>
          </a:p>
        </p:txBody>
      </p:sp>
    </p:spTree>
    <p:extLst>
      <p:ext uri="{BB962C8B-B14F-4D97-AF65-F5344CB8AC3E}">
        <p14:creationId xmlns:p14="http://schemas.microsoft.com/office/powerpoint/2010/main" val="1399925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Met</a:t>
            </a:r>
            <a:r>
              <a:rPr lang="sv-SE" dirty="0"/>
              <a:t> går </a:t>
            </a:r>
            <a:r>
              <a:rPr lang="sv-SE" dirty="0" err="1"/>
              <a:t>utpå</a:t>
            </a:r>
            <a:r>
              <a:rPr lang="sv-SE" dirty="0"/>
              <a:t> att öka urinvolym och spola ut stenar samtidigt vidga/relaxera </a:t>
            </a:r>
            <a:r>
              <a:rPr lang="sv-SE" dirty="0" err="1"/>
              <a:t>uretären</a:t>
            </a:r>
            <a:r>
              <a:rPr lang="sv-SE" dirty="0"/>
              <a:t> – naturlig stenpassage. </a:t>
            </a:r>
            <a:r>
              <a:rPr lang="sv-SE" dirty="0" err="1"/>
              <a:t>Kemolys</a:t>
            </a:r>
            <a:r>
              <a:rPr lang="sv-SE" dirty="0"/>
              <a:t> via </a:t>
            </a:r>
            <a:r>
              <a:rPr lang="sv-SE" dirty="0" err="1"/>
              <a:t>nefrostomikateter</a:t>
            </a:r>
            <a:r>
              <a:rPr lang="sv-SE" dirty="0"/>
              <a:t> med </a:t>
            </a:r>
            <a:r>
              <a:rPr lang="sv-SE" dirty="0" err="1"/>
              <a:t>Urotainer</a:t>
            </a:r>
            <a:r>
              <a:rPr lang="sv-SE" dirty="0"/>
              <a:t> (citronsyra) vid </a:t>
            </a:r>
            <a:r>
              <a:rPr lang="sv-SE" dirty="0" err="1"/>
              <a:t>infektionstenar</a:t>
            </a:r>
            <a:r>
              <a:rPr lang="sv-SE" dirty="0"/>
              <a:t>, Tham-lösning vid urinsyrastenar</a:t>
            </a:r>
          </a:p>
        </p:txBody>
      </p:sp>
      <p:sp>
        <p:nvSpPr>
          <p:cNvPr id="4" name="Platshållare för bildnummer 3"/>
          <p:cNvSpPr>
            <a:spLocks noGrp="1"/>
          </p:cNvSpPr>
          <p:nvPr>
            <p:ph type="sldNum" sz="quarter" idx="5"/>
          </p:nvPr>
        </p:nvSpPr>
        <p:spPr/>
        <p:txBody>
          <a:bodyPr/>
          <a:lstStyle/>
          <a:p>
            <a:fld id="{E94FA12D-3B0C-4211-BACF-F55F61072C58}" type="slidenum">
              <a:rPr lang="sv-SE" smtClean="0"/>
              <a:t>12</a:t>
            </a:fld>
            <a:endParaRPr lang="sv-SE"/>
          </a:p>
        </p:txBody>
      </p:sp>
    </p:spTree>
    <p:extLst>
      <p:ext uri="{BB962C8B-B14F-4D97-AF65-F5344CB8AC3E}">
        <p14:creationId xmlns:p14="http://schemas.microsoft.com/office/powerpoint/2010/main" val="4050169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Alfablockare kan underlätta stenpassage framförallt för stenar i distala </a:t>
            </a:r>
            <a:r>
              <a:rPr lang="sv-SE" dirty="0" err="1"/>
              <a:t>uretären</a:t>
            </a:r>
            <a:r>
              <a:rPr lang="sv-SE" dirty="0"/>
              <a:t> framförallt för stenar &gt;större än 5mm.  Stenar mindre än 4 mm kan följas md telefonuppföljning hos </a:t>
            </a:r>
            <a:r>
              <a:rPr lang="sv-SE" dirty="0" err="1"/>
              <a:t>kontaktssk</a:t>
            </a:r>
            <a:r>
              <a:rPr lang="sv-SE" dirty="0"/>
              <a:t>.</a:t>
            </a:r>
          </a:p>
        </p:txBody>
      </p:sp>
      <p:sp>
        <p:nvSpPr>
          <p:cNvPr id="4" name="Platshållare för bildnummer 3"/>
          <p:cNvSpPr>
            <a:spLocks noGrp="1"/>
          </p:cNvSpPr>
          <p:nvPr>
            <p:ph type="sldNum" sz="quarter" idx="5"/>
          </p:nvPr>
        </p:nvSpPr>
        <p:spPr/>
        <p:txBody>
          <a:bodyPr/>
          <a:lstStyle/>
          <a:p>
            <a:fld id="{E94FA12D-3B0C-4211-BACF-F55F61072C58}" type="slidenum">
              <a:rPr lang="sv-SE" smtClean="0"/>
              <a:t>13</a:t>
            </a:fld>
            <a:endParaRPr lang="sv-SE"/>
          </a:p>
        </p:txBody>
      </p:sp>
    </p:spTree>
    <p:extLst>
      <p:ext uri="{BB962C8B-B14F-4D97-AF65-F5344CB8AC3E}">
        <p14:creationId xmlns:p14="http://schemas.microsoft.com/office/powerpoint/2010/main" val="3586727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Tidig ESVL har enligt studier visat sig vara gynnsamt.</a:t>
            </a:r>
          </a:p>
        </p:txBody>
      </p:sp>
      <p:sp>
        <p:nvSpPr>
          <p:cNvPr id="4" name="Platshållare för bildnummer 3"/>
          <p:cNvSpPr>
            <a:spLocks noGrp="1"/>
          </p:cNvSpPr>
          <p:nvPr>
            <p:ph type="sldNum" sz="quarter" idx="5"/>
          </p:nvPr>
        </p:nvSpPr>
        <p:spPr/>
        <p:txBody>
          <a:bodyPr/>
          <a:lstStyle/>
          <a:p>
            <a:fld id="{E94FA12D-3B0C-4211-BACF-F55F61072C58}" type="slidenum">
              <a:rPr lang="sv-SE" smtClean="0"/>
              <a:t>14</a:t>
            </a:fld>
            <a:endParaRPr lang="sv-SE"/>
          </a:p>
        </p:txBody>
      </p:sp>
    </p:spTree>
    <p:extLst>
      <p:ext uri="{BB962C8B-B14F-4D97-AF65-F5344CB8AC3E}">
        <p14:creationId xmlns:p14="http://schemas.microsoft.com/office/powerpoint/2010/main" val="1410821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94FA12D-3B0C-4211-BACF-F55F61072C58}" type="slidenum">
              <a:rPr lang="sv-SE" smtClean="0"/>
              <a:t>15</a:t>
            </a:fld>
            <a:endParaRPr lang="sv-SE"/>
          </a:p>
        </p:txBody>
      </p:sp>
    </p:spTree>
    <p:extLst>
      <p:ext uri="{BB962C8B-B14F-4D97-AF65-F5344CB8AC3E}">
        <p14:creationId xmlns:p14="http://schemas.microsoft.com/office/powerpoint/2010/main" val="4218857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 </a:t>
            </a:r>
            <a:r>
              <a:rPr lang="sv-SE" dirty="0" err="1"/>
              <a:t>pat</a:t>
            </a:r>
            <a:r>
              <a:rPr lang="sv-SE" dirty="0"/>
              <a:t> med hög risk för stenbildning</a:t>
            </a:r>
          </a:p>
        </p:txBody>
      </p:sp>
      <p:sp>
        <p:nvSpPr>
          <p:cNvPr id="4" name="Platshållare för bildnummer 3"/>
          <p:cNvSpPr>
            <a:spLocks noGrp="1"/>
          </p:cNvSpPr>
          <p:nvPr>
            <p:ph type="sldNum" sz="quarter" idx="5"/>
          </p:nvPr>
        </p:nvSpPr>
        <p:spPr/>
        <p:txBody>
          <a:bodyPr/>
          <a:lstStyle/>
          <a:p>
            <a:fld id="{E94FA12D-3B0C-4211-BACF-F55F61072C58}" type="slidenum">
              <a:rPr lang="sv-SE" smtClean="0"/>
              <a:t>16</a:t>
            </a:fld>
            <a:endParaRPr lang="sv-SE"/>
          </a:p>
        </p:txBody>
      </p:sp>
    </p:spTree>
    <p:extLst>
      <p:ext uri="{BB962C8B-B14F-4D97-AF65-F5344CB8AC3E}">
        <p14:creationId xmlns:p14="http://schemas.microsoft.com/office/powerpoint/2010/main" val="2611173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Man konstaterar i vård programmet att det finns behov av att förbättra uppföljningen av </a:t>
            </a:r>
            <a:r>
              <a:rPr lang="sv-SE" dirty="0" err="1"/>
              <a:t>njurstenspatienterna</a:t>
            </a:r>
            <a:r>
              <a:rPr lang="sv-SE" dirty="0"/>
              <a:t>. Vill med vårdprogrammet öka medvetenheten om vikten av stenanalys, metabol utredning samt ändrade levnadsvanor.</a:t>
            </a:r>
          </a:p>
        </p:txBody>
      </p:sp>
      <p:sp>
        <p:nvSpPr>
          <p:cNvPr id="4" name="Platshållare för bildnummer 3"/>
          <p:cNvSpPr>
            <a:spLocks noGrp="1"/>
          </p:cNvSpPr>
          <p:nvPr>
            <p:ph type="sldNum" sz="quarter" idx="5"/>
          </p:nvPr>
        </p:nvSpPr>
        <p:spPr/>
        <p:txBody>
          <a:bodyPr/>
          <a:lstStyle/>
          <a:p>
            <a:fld id="{E94FA12D-3B0C-4211-BACF-F55F61072C58}" type="slidenum">
              <a:rPr lang="sv-SE" smtClean="0"/>
              <a:t>17</a:t>
            </a:fld>
            <a:endParaRPr lang="sv-SE"/>
          </a:p>
        </p:txBody>
      </p:sp>
    </p:spTree>
    <p:extLst>
      <p:ext uri="{BB962C8B-B14F-4D97-AF65-F5344CB8AC3E}">
        <p14:creationId xmlns:p14="http://schemas.microsoft.com/office/powerpoint/2010/main" val="27521036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sv-SE"/>
              <a:t>Klicka här för att ändra mall för rubrikformat</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D5558F86-10E8-40F7-884C-E2EEC739EF3A}" type="datetimeFigureOut">
              <a:rPr lang="sv-SE" smtClean="0"/>
              <a:t>2023-02-14</a:t>
            </a:fld>
            <a:endParaRPr lang="sv-SE"/>
          </a:p>
        </p:txBody>
      </p:sp>
      <p:sp>
        <p:nvSpPr>
          <p:cNvPr id="5" name="Footer Placeholder 4"/>
          <p:cNvSpPr>
            <a:spLocks noGrp="1"/>
          </p:cNvSpPr>
          <p:nvPr>
            <p:ph type="ftr" sz="quarter" idx="11"/>
          </p:nvPr>
        </p:nvSpPr>
        <p:spPr>
          <a:xfrm>
            <a:off x="1876424" y="5410201"/>
            <a:ext cx="5124886" cy="365125"/>
          </a:xfrm>
        </p:spPr>
        <p:txBody>
          <a:bodyPr/>
          <a:lstStyle/>
          <a:p>
            <a:endParaRPr lang="sv-SE"/>
          </a:p>
        </p:txBody>
      </p:sp>
      <p:sp>
        <p:nvSpPr>
          <p:cNvPr id="6" name="Slide Number Placeholder 5"/>
          <p:cNvSpPr>
            <a:spLocks noGrp="1"/>
          </p:cNvSpPr>
          <p:nvPr>
            <p:ph type="sldNum" sz="quarter" idx="12"/>
          </p:nvPr>
        </p:nvSpPr>
        <p:spPr>
          <a:xfrm>
            <a:off x="9896911" y="5410199"/>
            <a:ext cx="771089" cy="365125"/>
          </a:xfrm>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321598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D5558F86-10E8-40F7-884C-E2EEC739EF3A}" type="datetimeFigureOut">
              <a:rPr lang="sv-SE" smtClean="0"/>
              <a:t>2023-02-14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736802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sv-SE"/>
              <a:t>Klicka här för att ändra mall för rubrikformat</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D5558F86-10E8-40F7-884C-E2EEC739EF3A}" type="datetimeFigureOut">
              <a:rPr lang="sv-SE" smtClean="0"/>
              <a:t>2023-02-14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1901818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D5558F86-10E8-40F7-884C-E2EEC739EF3A}" type="datetimeFigureOut">
              <a:rPr lang="sv-SE" smtClean="0"/>
              <a:t>2023-02-14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1343647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141410" y="3073397"/>
            <a:ext cx="4878391" cy="271780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72200" y="3073397"/>
            <a:ext cx="4875210" cy="271780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D5558F86-10E8-40F7-884C-E2EEC739EF3A}" type="datetimeFigureOut">
              <a:rPr lang="sv-SE" smtClean="0"/>
              <a:t>2023-02-14</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2434348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D5558F86-10E8-40F7-884C-E2EEC739EF3A}" type="datetimeFigureOut">
              <a:rPr lang="sv-SE" smtClean="0"/>
              <a:t>2023-02-14</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3855960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558F86-10E8-40F7-884C-E2EEC739EF3A}" type="datetimeFigureOut">
              <a:rPr lang="sv-SE" smtClean="0"/>
              <a:t>2023-02-14</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2884178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sv-SE"/>
              <a:t>Klicka här för att ändra mall för rubrikformat</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D5558F86-10E8-40F7-884C-E2EEC739EF3A}" type="datetimeFigureOut">
              <a:rPr lang="sv-SE" smtClean="0"/>
              <a:t>2023-02-14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243695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D5558F86-10E8-40F7-884C-E2EEC739EF3A}" type="datetimeFigureOut">
              <a:rPr lang="sv-SE" smtClean="0"/>
              <a:t>2023-02-14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1037419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sv-SE"/>
              <a:t>Klicka på ikonen för att lägga till en bild</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D5558F86-10E8-40F7-884C-E2EEC739EF3A}" type="datetimeFigureOut">
              <a:rPr lang="sv-SE" smtClean="0"/>
              <a:t>2023-02-14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1662695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sv-SE"/>
              <a:t>Klicka här för att ändra mall för rubrikformat</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D5558F86-10E8-40F7-884C-E2EEC739EF3A}" type="datetimeFigureOut">
              <a:rPr lang="sv-SE" smtClean="0"/>
              <a:t>2023-02-14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1130218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sv-SE"/>
              <a:t>Klicka här för att ändra mall för rubrikformat</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D5558F86-10E8-40F7-884C-E2EEC739EF3A}" type="datetimeFigureOut">
              <a:rPr lang="sv-SE" smtClean="0"/>
              <a:t>2023-02-14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A47A586-4321-40B0-8F8E-150798C39C78}" type="slidenum">
              <a:rPr lang="sv-SE" smtClean="0"/>
              <a:t>‹#›</a:t>
            </a:fld>
            <a:endParaRPr lang="sv-SE"/>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87115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sv-SE"/>
              <a:t>Klicka här för att ändra mall för rubrikformat</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D5558F86-10E8-40F7-884C-E2EEC739EF3A}" type="datetimeFigureOut">
              <a:rPr lang="sv-SE" smtClean="0"/>
              <a:t>2023-02-14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3335496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sv-SE"/>
              <a:t>Klicka här för att ändra mall för rubrikformat</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3" name="Date Placeholder 2"/>
          <p:cNvSpPr>
            <a:spLocks noGrp="1"/>
          </p:cNvSpPr>
          <p:nvPr>
            <p:ph type="dt" sz="half" idx="10"/>
          </p:nvPr>
        </p:nvSpPr>
        <p:spPr/>
        <p:txBody>
          <a:bodyPr/>
          <a:lstStyle/>
          <a:p>
            <a:fld id="{D5558F86-10E8-40F7-884C-E2EEC739EF3A}" type="datetimeFigureOut">
              <a:rPr lang="sv-SE" smtClean="0"/>
              <a:t>2023-02-14</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2330697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kolumner">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sv-SE"/>
              <a:t>Klicka här för att ändra mall för rubrikformat</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sv-SE"/>
              <a:t>Klicka på ikonen för att lägga till en bild</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sv-SE"/>
              <a:t>Klicka på ikonen för att lägga till en bild</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sv-SE"/>
              <a:t>Klicka på ikonen för att lägga till en bild</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3" name="Date Placeholder 2"/>
          <p:cNvSpPr>
            <a:spLocks noGrp="1"/>
          </p:cNvSpPr>
          <p:nvPr>
            <p:ph type="dt" sz="half" idx="10"/>
          </p:nvPr>
        </p:nvSpPr>
        <p:spPr/>
        <p:txBody>
          <a:bodyPr/>
          <a:lstStyle/>
          <a:p>
            <a:fld id="{D5558F86-10E8-40F7-884C-E2EEC739EF3A}" type="datetimeFigureOut">
              <a:rPr lang="sv-SE" smtClean="0"/>
              <a:t>2023-02-14</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57738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D5558F86-10E8-40F7-884C-E2EEC739EF3A}" type="datetimeFigureOut">
              <a:rPr lang="sv-SE" smtClean="0"/>
              <a:t>2023-02-14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21424264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D5558F86-10E8-40F7-884C-E2EEC739EF3A}" type="datetimeFigureOut">
              <a:rPr lang="sv-SE" smtClean="0"/>
              <a:t>2023-02-14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A47A586-4321-40B0-8F8E-150798C39C78}" type="slidenum">
              <a:rPr lang="sv-SE" smtClean="0"/>
              <a:t>‹#›</a:t>
            </a:fld>
            <a:endParaRPr lang="sv-SE"/>
          </a:p>
        </p:txBody>
      </p:sp>
    </p:spTree>
    <p:extLst>
      <p:ext uri="{BB962C8B-B14F-4D97-AF65-F5344CB8AC3E}">
        <p14:creationId xmlns:p14="http://schemas.microsoft.com/office/powerpoint/2010/main" val="1573935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558F86-10E8-40F7-884C-E2EEC739EF3A}" type="datetimeFigureOut">
              <a:rPr lang="sv-SE" smtClean="0"/>
              <a:t>2023-02-14</a:t>
            </a:fld>
            <a:endParaRPr lang="sv-SE"/>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A47A586-4321-40B0-8F8E-150798C39C78}" type="slidenum">
              <a:rPr lang="sv-SE" smtClean="0"/>
              <a:t>‹#›</a:t>
            </a:fld>
            <a:endParaRPr lang="sv-SE"/>
          </a:p>
        </p:txBody>
      </p:sp>
    </p:spTree>
    <p:extLst>
      <p:ext uri="{BB962C8B-B14F-4D97-AF65-F5344CB8AC3E}">
        <p14:creationId xmlns:p14="http://schemas.microsoft.com/office/powerpoint/2010/main" val="182259032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nationelltklinisktkunskapsstod.se/vardprogramochvardforlop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EAAA18-D429-4140-AC4F-2B7B6AB11CE5}"/>
              </a:ext>
            </a:extLst>
          </p:cNvPr>
          <p:cNvSpPr>
            <a:spLocks noGrp="1"/>
          </p:cNvSpPr>
          <p:nvPr>
            <p:ph type="ctrTitle"/>
          </p:nvPr>
        </p:nvSpPr>
        <p:spPr>
          <a:xfrm>
            <a:off x="1143000" y="1003300"/>
            <a:ext cx="7035800" cy="4038600"/>
          </a:xfrm>
        </p:spPr>
        <p:txBody>
          <a:bodyPr>
            <a:normAutofit/>
          </a:bodyPr>
          <a:lstStyle/>
          <a:p>
            <a:r>
              <a:rPr lang="sv-SE" sz="4000" dirty="0"/>
              <a:t>Nationellt vårdprogram för stensjukdom i urinvägarna</a:t>
            </a:r>
          </a:p>
        </p:txBody>
      </p:sp>
      <p:sp>
        <p:nvSpPr>
          <p:cNvPr id="3" name="Underrubrik 2">
            <a:extLst>
              <a:ext uri="{FF2B5EF4-FFF2-40B4-BE49-F238E27FC236}">
                <a16:creationId xmlns:a16="http://schemas.microsoft.com/office/drawing/2014/main" id="{E9B4D417-0791-4D96-B3DD-2A4CD7D7E891}"/>
              </a:ext>
            </a:extLst>
          </p:cNvPr>
          <p:cNvSpPr>
            <a:spLocks noGrp="1"/>
          </p:cNvSpPr>
          <p:nvPr>
            <p:ph type="subTitle" idx="1"/>
          </p:nvPr>
        </p:nvSpPr>
        <p:spPr>
          <a:xfrm>
            <a:off x="1143000" y="5056188"/>
            <a:ext cx="8008842" cy="878946"/>
          </a:xfrm>
        </p:spPr>
        <p:txBody>
          <a:bodyPr anchor="t">
            <a:normAutofit fontScale="85000" lnSpcReduction="10000"/>
          </a:bodyPr>
          <a:lstStyle/>
          <a:p>
            <a:r>
              <a:rPr lang="sv-SE" sz="2400" dirty="0"/>
              <a:t>Trine </a:t>
            </a:r>
            <a:r>
              <a:rPr lang="sv-SE" sz="2400" dirty="0" err="1"/>
              <a:t>aronsen</a:t>
            </a:r>
            <a:endParaRPr lang="sv-SE" sz="2400" dirty="0"/>
          </a:p>
          <a:p>
            <a:r>
              <a:rPr lang="sv-SE" sz="2400" dirty="0"/>
              <a:t>Sjuksköterska, njurstensenheten, KS </a:t>
            </a:r>
            <a:r>
              <a:rPr lang="sv-SE" sz="2400" dirty="0" err="1"/>
              <a:t>huddinge</a:t>
            </a:r>
            <a:endParaRPr lang="sv-SE" sz="2400" dirty="0"/>
          </a:p>
        </p:txBody>
      </p:sp>
    </p:spTree>
    <p:extLst>
      <p:ext uri="{BB962C8B-B14F-4D97-AF65-F5344CB8AC3E}">
        <p14:creationId xmlns:p14="http://schemas.microsoft.com/office/powerpoint/2010/main" val="1018227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543323-0594-4C0C-8BCE-86AAB6314445}"/>
              </a:ext>
            </a:extLst>
          </p:cNvPr>
          <p:cNvSpPr>
            <a:spLocks noGrp="1"/>
          </p:cNvSpPr>
          <p:nvPr>
            <p:ph type="title"/>
          </p:nvPr>
        </p:nvSpPr>
        <p:spPr/>
        <p:txBody>
          <a:bodyPr/>
          <a:lstStyle/>
          <a:p>
            <a:pPr algn="ctr"/>
            <a:r>
              <a:rPr lang="sv-SE" dirty="0"/>
              <a:t>Bakgrund och syfte</a:t>
            </a:r>
          </a:p>
        </p:txBody>
      </p:sp>
      <p:sp>
        <p:nvSpPr>
          <p:cNvPr id="3" name="Platshållare för innehåll 2">
            <a:extLst>
              <a:ext uri="{FF2B5EF4-FFF2-40B4-BE49-F238E27FC236}">
                <a16:creationId xmlns:a16="http://schemas.microsoft.com/office/drawing/2014/main" id="{9CC37A16-AAB7-49D0-8A83-6C3AC2347D08}"/>
              </a:ext>
            </a:extLst>
          </p:cNvPr>
          <p:cNvSpPr>
            <a:spLocks noGrp="1"/>
          </p:cNvSpPr>
          <p:nvPr>
            <p:ph idx="1"/>
          </p:nvPr>
        </p:nvSpPr>
        <p:spPr/>
        <p:txBody>
          <a:bodyPr/>
          <a:lstStyle/>
          <a:p>
            <a:r>
              <a:rPr lang="sv-SE" dirty="0"/>
              <a:t>Vårdprogrammet skapat på uppdrag av NPO – Nationellt  programområde </a:t>
            </a:r>
            <a:r>
              <a:rPr lang="sv-SE" dirty="0" err="1"/>
              <a:t>Njur</a:t>
            </a:r>
            <a:r>
              <a:rPr lang="sv-SE" dirty="0"/>
              <a:t> och urinvägssjukdomer.</a:t>
            </a:r>
          </a:p>
          <a:p>
            <a:r>
              <a:rPr lang="sv-SE" dirty="0"/>
              <a:t>Tvärprofessionell arbetsgrupp NAG – representanter från hela Sverige</a:t>
            </a:r>
          </a:p>
          <a:p>
            <a:r>
              <a:rPr lang="sv-SE" dirty="0"/>
              <a:t>Optimera handläggning av njurstenspatienter</a:t>
            </a:r>
          </a:p>
          <a:p>
            <a:r>
              <a:rPr lang="sv-SE" dirty="0"/>
              <a:t>Optimera resursutnyttjande</a:t>
            </a:r>
          </a:p>
          <a:p>
            <a:r>
              <a:rPr lang="sv-SE" dirty="0"/>
              <a:t>Jämlik vård nationellt</a:t>
            </a:r>
          </a:p>
          <a:p>
            <a:endParaRPr lang="sv-SE" dirty="0"/>
          </a:p>
        </p:txBody>
      </p:sp>
    </p:spTree>
    <p:extLst>
      <p:ext uri="{BB962C8B-B14F-4D97-AF65-F5344CB8AC3E}">
        <p14:creationId xmlns:p14="http://schemas.microsoft.com/office/powerpoint/2010/main" val="498873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DF7E0B-EA54-4B1E-AB78-CFCDA5447A0B}"/>
              </a:ext>
            </a:extLst>
          </p:cNvPr>
          <p:cNvSpPr>
            <a:spLocks noGrp="1"/>
          </p:cNvSpPr>
          <p:nvPr>
            <p:ph type="title"/>
          </p:nvPr>
        </p:nvSpPr>
        <p:spPr/>
        <p:txBody>
          <a:bodyPr/>
          <a:lstStyle/>
          <a:p>
            <a:r>
              <a:rPr lang="sv-SE" dirty="0"/>
              <a:t>Vårdprogrammets innehåll</a:t>
            </a:r>
          </a:p>
        </p:txBody>
      </p:sp>
      <p:sp>
        <p:nvSpPr>
          <p:cNvPr id="3" name="Platshållare för innehåll 2">
            <a:extLst>
              <a:ext uri="{FF2B5EF4-FFF2-40B4-BE49-F238E27FC236}">
                <a16:creationId xmlns:a16="http://schemas.microsoft.com/office/drawing/2014/main" id="{1A672C03-3756-4946-BC25-86DEE9859589}"/>
              </a:ext>
            </a:extLst>
          </p:cNvPr>
          <p:cNvSpPr>
            <a:spLocks noGrp="1"/>
          </p:cNvSpPr>
          <p:nvPr>
            <p:ph idx="1"/>
          </p:nvPr>
        </p:nvSpPr>
        <p:spPr/>
        <p:txBody>
          <a:bodyPr>
            <a:normAutofit lnSpcReduction="10000"/>
          </a:bodyPr>
          <a:lstStyle/>
          <a:p>
            <a:r>
              <a:rPr lang="sv-SE" sz="1800" dirty="0"/>
              <a:t>Bakgrund och orsaker </a:t>
            </a:r>
            <a:r>
              <a:rPr lang="sv-SE" sz="1800" dirty="0" err="1"/>
              <a:t>til</a:t>
            </a:r>
            <a:r>
              <a:rPr lang="sv-SE" sz="1800" dirty="0"/>
              <a:t> njurstensbildning</a:t>
            </a:r>
          </a:p>
          <a:p>
            <a:r>
              <a:rPr lang="sv-SE" sz="1800" dirty="0"/>
              <a:t>Primär prevention</a:t>
            </a:r>
          </a:p>
          <a:p>
            <a:r>
              <a:rPr lang="sv-SE" sz="1800" dirty="0"/>
              <a:t>Ärftlighet</a:t>
            </a:r>
          </a:p>
          <a:p>
            <a:r>
              <a:rPr lang="sv-SE" sz="1800" dirty="0"/>
              <a:t>Utredning och diagnos</a:t>
            </a:r>
          </a:p>
          <a:p>
            <a:r>
              <a:rPr lang="sv-SE" sz="1800" dirty="0"/>
              <a:t>Behandling njursten/</a:t>
            </a:r>
            <a:r>
              <a:rPr lang="sv-SE" sz="1800" dirty="0" err="1"/>
              <a:t>uretärsten</a:t>
            </a:r>
            <a:endParaRPr lang="sv-SE" sz="1800" dirty="0"/>
          </a:p>
          <a:p>
            <a:r>
              <a:rPr lang="sv-SE" sz="1800" dirty="0"/>
              <a:t>Sekundärprevention </a:t>
            </a:r>
          </a:p>
          <a:p>
            <a:r>
              <a:rPr lang="sv-SE" sz="1800" dirty="0"/>
              <a:t>Uppföljning</a:t>
            </a:r>
          </a:p>
          <a:p>
            <a:r>
              <a:rPr lang="sv-SE" sz="1800" dirty="0"/>
              <a:t>Kvalitetsregister</a:t>
            </a:r>
          </a:p>
          <a:p>
            <a:endParaRPr lang="sv-SE" dirty="0"/>
          </a:p>
          <a:p>
            <a:endParaRPr lang="sv-SE" dirty="0"/>
          </a:p>
        </p:txBody>
      </p:sp>
      <p:pic>
        <p:nvPicPr>
          <p:cNvPr id="4" name="Picture 2" descr="bildbanksillustrationer, clip art samt tecknat material och ikoner med kidney stones - njursten">
            <a:extLst>
              <a:ext uri="{FF2B5EF4-FFF2-40B4-BE49-F238E27FC236}">
                <a16:creationId xmlns:a16="http://schemas.microsoft.com/office/drawing/2014/main" id="{D82F5A2E-27C6-47D1-8CDD-F29A8B3F8F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1093" y="2807364"/>
            <a:ext cx="2796478" cy="2425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778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58D70B-1F74-4A4C-BBFC-CAFA5C76156A}"/>
              </a:ext>
            </a:extLst>
          </p:cNvPr>
          <p:cNvSpPr>
            <a:spLocks noGrp="1"/>
          </p:cNvSpPr>
          <p:nvPr>
            <p:ph type="title"/>
          </p:nvPr>
        </p:nvSpPr>
        <p:spPr/>
        <p:txBody>
          <a:bodyPr/>
          <a:lstStyle/>
          <a:p>
            <a:r>
              <a:rPr lang="sv-SE" dirty="0"/>
              <a:t>Bakgrund och </a:t>
            </a:r>
            <a:r>
              <a:rPr lang="sv-SE"/>
              <a:t>orsaker – Högrisk stenbildare</a:t>
            </a:r>
            <a:endParaRPr lang="sv-SE" dirty="0"/>
          </a:p>
        </p:txBody>
      </p:sp>
      <p:sp>
        <p:nvSpPr>
          <p:cNvPr id="3" name="Platshållare för innehåll 2">
            <a:extLst>
              <a:ext uri="{FF2B5EF4-FFF2-40B4-BE49-F238E27FC236}">
                <a16:creationId xmlns:a16="http://schemas.microsoft.com/office/drawing/2014/main" id="{C3EDBF8D-9160-4105-B52A-986392C96C18}"/>
              </a:ext>
            </a:extLst>
          </p:cNvPr>
          <p:cNvSpPr>
            <a:spLocks noGrp="1"/>
          </p:cNvSpPr>
          <p:nvPr>
            <p:ph idx="1"/>
          </p:nvPr>
        </p:nvSpPr>
        <p:spPr/>
        <p:txBody>
          <a:bodyPr/>
          <a:lstStyle/>
          <a:p>
            <a:r>
              <a:rPr lang="sv-SE" dirty="0"/>
              <a:t>Tidig debut</a:t>
            </a:r>
          </a:p>
          <a:p>
            <a:r>
              <a:rPr lang="sv-SE" dirty="0"/>
              <a:t>Ärftlighet</a:t>
            </a:r>
          </a:p>
          <a:p>
            <a:r>
              <a:rPr lang="sv-SE" dirty="0"/>
              <a:t>Fynd av </a:t>
            </a:r>
            <a:r>
              <a:rPr lang="sv-SE" dirty="0" err="1"/>
              <a:t>brushit</a:t>
            </a:r>
            <a:r>
              <a:rPr lang="sv-SE" dirty="0"/>
              <a:t>, </a:t>
            </a:r>
            <a:r>
              <a:rPr lang="sv-SE" dirty="0" err="1"/>
              <a:t>cystin</a:t>
            </a:r>
            <a:r>
              <a:rPr lang="sv-SE" dirty="0"/>
              <a:t>, </a:t>
            </a:r>
            <a:r>
              <a:rPr lang="sv-SE" dirty="0" err="1"/>
              <a:t>urat</a:t>
            </a:r>
            <a:r>
              <a:rPr lang="sv-SE" dirty="0"/>
              <a:t> eller </a:t>
            </a:r>
            <a:r>
              <a:rPr lang="sv-SE"/>
              <a:t>struvitstenar</a:t>
            </a:r>
            <a:endParaRPr lang="sv-SE" dirty="0"/>
          </a:p>
          <a:p>
            <a:r>
              <a:rPr lang="sv-SE" dirty="0"/>
              <a:t>Bakomliggande sjukdomar som tex. </a:t>
            </a:r>
            <a:r>
              <a:rPr lang="sv-SE" dirty="0" err="1"/>
              <a:t>Hyperparatyreoidism</a:t>
            </a:r>
            <a:r>
              <a:rPr lang="sv-SE" dirty="0"/>
              <a:t>.</a:t>
            </a:r>
          </a:p>
          <a:p>
            <a:r>
              <a:rPr lang="sv-SE" dirty="0"/>
              <a:t>Anatomiska avvikelser som t.ex. </a:t>
            </a:r>
            <a:r>
              <a:rPr lang="sv-SE" dirty="0" err="1"/>
              <a:t>medullär</a:t>
            </a:r>
            <a:r>
              <a:rPr lang="sv-SE" dirty="0"/>
              <a:t> svampnjure.</a:t>
            </a:r>
          </a:p>
        </p:txBody>
      </p:sp>
    </p:spTree>
    <p:extLst>
      <p:ext uri="{BB962C8B-B14F-4D97-AF65-F5344CB8AC3E}">
        <p14:creationId xmlns:p14="http://schemas.microsoft.com/office/powerpoint/2010/main" val="161402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Klassifikation av sten</a:t>
            </a:r>
          </a:p>
        </p:txBody>
      </p:sp>
      <p:sp>
        <p:nvSpPr>
          <p:cNvPr id="3" name="Platshållare för innehåll 2"/>
          <p:cNvSpPr>
            <a:spLocks noGrp="1"/>
          </p:cNvSpPr>
          <p:nvPr>
            <p:ph idx="1"/>
          </p:nvPr>
        </p:nvSpPr>
        <p:spPr/>
        <p:txBody>
          <a:bodyPr/>
          <a:lstStyle/>
          <a:p>
            <a:r>
              <a:rPr lang="sv-SE" dirty="0"/>
              <a:t>Storlek</a:t>
            </a:r>
          </a:p>
          <a:p>
            <a:r>
              <a:rPr lang="sv-SE" dirty="0"/>
              <a:t>Lokalisation</a:t>
            </a:r>
          </a:p>
          <a:p>
            <a:r>
              <a:rPr lang="sv-SE" dirty="0"/>
              <a:t>Röntgenkarakteristika</a:t>
            </a:r>
          </a:p>
          <a:p>
            <a:r>
              <a:rPr lang="sv-SE" dirty="0"/>
              <a:t>Etiologi</a:t>
            </a:r>
          </a:p>
          <a:p>
            <a:r>
              <a:rPr lang="sv-SE" dirty="0"/>
              <a:t>Sammansättning</a:t>
            </a:r>
          </a:p>
          <a:p>
            <a:r>
              <a:rPr lang="sv-SE" dirty="0"/>
              <a:t>recidivrisk</a:t>
            </a: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9636" y="1898126"/>
            <a:ext cx="4877481" cy="4877481"/>
          </a:xfrm>
          <a:prstGeom prst="rect">
            <a:avLst/>
          </a:prstGeom>
        </p:spPr>
      </p:pic>
    </p:spTree>
    <p:extLst>
      <p:ext uri="{BB962C8B-B14F-4D97-AF65-F5344CB8AC3E}">
        <p14:creationId xmlns:p14="http://schemas.microsoft.com/office/powerpoint/2010/main" val="1263912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Primär prevention och ärftlighet</a:t>
            </a:r>
          </a:p>
        </p:txBody>
      </p:sp>
      <p:sp>
        <p:nvSpPr>
          <p:cNvPr id="3" name="Platshållare för innehåll 2"/>
          <p:cNvSpPr>
            <a:spLocks noGrp="1"/>
          </p:cNvSpPr>
          <p:nvPr>
            <p:ph idx="1"/>
          </p:nvPr>
        </p:nvSpPr>
        <p:spPr>
          <a:xfrm>
            <a:off x="1106244" y="2329966"/>
            <a:ext cx="9905999" cy="3541714"/>
          </a:xfrm>
        </p:spPr>
        <p:txBody>
          <a:bodyPr/>
          <a:lstStyle/>
          <a:p>
            <a:r>
              <a:rPr lang="sv-SE" dirty="0"/>
              <a:t>Livsstilsfaktorer – metabolt syndrom</a:t>
            </a:r>
          </a:p>
          <a:p>
            <a:r>
              <a:rPr lang="sv-SE" dirty="0"/>
              <a:t>Kostvanor</a:t>
            </a:r>
          </a:p>
          <a:p>
            <a:r>
              <a:rPr lang="sv-SE" dirty="0"/>
              <a:t>Ärftlighet – 35-65 % av drabbade stensjukdom i familjen</a:t>
            </a:r>
          </a:p>
          <a:p>
            <a:r>
              <a:rPr lang="sv-SE" dirty="0"/>
              <a:t>Etnicitet – högst prevalens hos vita, </a:t>
            </a:r>
            <a:r>
              <a:rPr lang="sv-SE" dirty="0" err="1"/>
              <a:t>afromerikaner</a:t>
            </a:r>
            <a:r>
              <a:rPr lang="sv-SE" dirty="0"/>
              <a:t> – lägst hos asiater</a:t>
            </a:r>
          </a:p>
          <a:p>
            <a:r>
              <a:rPr lang="sv-SE" dirty="0"/>
              <a:t>Ärftliga sjukdomar associerade med stenbildning – </a:t>
            </a:r>
            <a:r>
              <a:rPr lang="sv-SE" dirty="0" err="1"/>
              <a:t>Cystinuri</a:t>
            </a:r>
            <a:r>
              <a:rPr lang="sv-SE" dirty="0"/>
              <a:t>, primär </a:t>
            </a:r>
            <a:r>
              <a:rPr lang="sv-SE" dirty="0" err="1"/>
              <a:t>hyperoxaluri</a:t>
            </a:r>
            <a:r>
              <a:rPr lang="sv-SE" dirty="0"/>
              <a:t>, </a:t>
            </a:r>
            <a:r>
              <a:rPr lang="sv-SE" dirty="0" err="1"/>
              <a:t>renal</a:t>
            </a:r>
            <a:r>
              <a:rPr lang="sv-SE" dirty="0"/>
              <a:t> </a:t>
            </a:r>
            <a:r>
              <a:rPr lang="sv-SE" dirty="0" err="1"/>
              <a:t>tubulär</a:t>
            </a:r>
            <a:r>
              <a:rPr lang="sv-SE" dirty="0"/>
              <a:t> </a:t>
            </a:r>
            <a:r>
              <a:rPr lang="sv-SE" dirty="0" err="1"/>
              <a:t>acidos</a:t>
            </a:r>
            <a:r>
              <a:rPr lang="sv-SE" dirty="0"/>
              <a:t> mm. </a:t>
            </a:r>
          </a:p>
          <a:p>
            <a:endParaRPr lang="sv-SE" dirty="0"/>
          </a:p>
        </p:txBody>
      </p:sp>
    </p:spTree>
    <p:extLst>
      <p:ext uri="{BB962C8B-B14F-4D97-AF65-F5344CB8AC3E}">
        <p14:creationId xmlns:p14="http://schemas.microsoft.com/office/powerpoint/2010/main" val="1591661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Utredning </a:t>
            </a:r>
            <a:r>
              <a:rPr lang="sv-SE"/>
              <a:t>och diagnos</a:t>
            </a:r>
          </a:p>
        </p:txBody>
      </p:sp>
      <p:sp>
        <p:nvSpPr>
          <p:cNvPr id="3" name="Platshållare för innehåll 2"/>
          <p:cNvSpPr>
            <a:spLocks noGrp="1"/>
          </p:cNvSpPr>
          <p:nvPr>
            <p:ph idx="1"/>
          </p:nvPr>
        </p:nvSpPr>
        <p:spPr/>
        <p:txBody>
          <a:bodyPr/>
          <a:lstStyle/>
          <a:p>
            <a:r>
              <a:rPr lang="sv-SE" dirty="0"/>
              <a:t>Blodprov, urinprov.</a:t>
            </a:r>
          </a:p>
          <a:p>
            <a:r>
              <a:rPr lang="sv-SE" dirty="0" err="1"/>
              <a:t>Ct</a:t>
            </a:r>
            <a:r>
              <a:rPr lang="sv-SE" dirty="0"/>
              <a:t> utan kontrast</a:t>
            </a:r>
          </a:p>
          <a:p>
            <a:r>
              <a:rPr lang="sv-SE" dirty="0"/>
              <a:t>Röntgensvar skall ange läge, storlek, och antal stenar</a:t>
            </a:r>
          </a:p>
          <a:p>
            <a:r>
              <a:rPr lang="sv-SE" dirty="0"/>
              <a:t>Vid återkommande smärtor efter 3v som inte svarar på smärtstillande: Ny </a:t>
            </a:r>
            <a:r>
              <a:rPr lang="sv-SE" dirty="0" err="1"/>
              <a:t>Ct</a:t>
            </a:r>
            <a:r>
              <a:rPr lang="sv-SE" dirty="0"/>
              <a:t>.</a:t>
            </a:r>
          </a:p>
          <a:p>
            <a:r>
              <a:rPr lang="sv-SE" dirty="0"/>
              <a:t>Gravida och barn upp till 16 år– ultraljud i första hand</a:t>
            </a:r>
          </a:p>
          <a:p>
            <a:r>
              <a:rPr lang="sv-SE" dirty="0"/>
              <a:t>Differentialdiagnoser, inläggningsindikation.</a:t>
            </a:r>
          </a:p>
          <a:p>
            <a:pPr marL="0" indent="0">
              <a:buNone/>
            </a:pPr>
            <a:endParaRPr lang="sv-SE" dirty="0"/>
          </a:p>
        </p:txBody>
      </p:sp>
    </p:spTree>
    <p:extLst>
      <p:ext uri="{BB962C8B-B14F-4D97-AF65-F5344CB8AC3E}">
        <p14:creationId xmlns:p14="http://schemas.microsoft.com/office/powerpoint/2010/main" val="735371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Vidare handläggning</a:t>
            </a:r>
          </a:p>
        </p:txBody>
      </p:sp>
      <p:sp>
        <p:nvSpPr>
          <p:cNvPr id="3" name="Platshållare för innehåll 2"/>
          <p:cNvSpPr>
            <a:spLocks noGrp="1"/>
          </p:cNvSpPr>
          <p:nvPr>
            <p:ph idx="1"/>
          </p:nvPr>
        </p:nvSpPr>
        <p:spPr/>
        <p:txBody>
          <a:bodyPr/>
          <a:lstStyle/>
          <a:p>
            <a:r>
              <a:rPr lang="sv-SE" dirty="0"/>
              <a:t>Remiss till urologklinik</a:t>
            </a:r>
          </a:p>
          <a:p>
            <a:r>
              <a:rPr lang="sv-SE" dirty="0"/>
              <a:t>Barn till barnurolog/</a:t>
            </a:r>
            <a:r>
              <a:rPr lang="sv-SE" dirty="0" err="1"/>
              <a:t>barnnefrolog</a:t>
            </a:r>
            <a:endParaRPr lang="sv-SE" dirty="0"/>
          </a:p>
          <a:p>
            <a:r>
              <a:rPr lang="sv-SE" dirty="0"/>
              <a:t>Vid sten upp till 4 mm – kontakt med urologsjuksköterska/kontaktsjuksköterska</a:t>
            </a:r>
          </a:p>
          <a:p>
            <a:r>
              <a:rPr lang="sv-SE" dirty="0"/>
              <a:t>Kissa i sil, för stenanalys</a:t>
            </a:r>
          </a:p>
        </p:txBody>
      </p:sp>
    </p:spTree>
    <p:extLst>
      <p:ext uri="{BB962C8B-B14F-4D97-AF65-F5344CB8AC3E}">
        <p14:creationId xmlns:p14="http://schemas.microsoft.com/office/powerpoint/2010/main" val="3873205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behandling</a:t>
            </a:r>
          </a:p>
        </p:txBody>
      </p:sp>
      <p:sp>
        <p:nvSpPr>
          <p:cNvPr id="3" name="Platshållare för innehåll 2"/>
          <p:cNvSpPr>
            <a:spLocks noGrp="1"/>
          </p:cNvSpPr>
          <p:nvPr>
            <p:ph idx="1"/>
          </p:nvPr>
        </p:nvSpPr>
        <p:spPr/>
        <p:txBody>
          <a:bodyPr>
            <a:normAutofit fontScale="85000" lnSpcReduction="20000"/>
          </a:bodyPr>
          <a:lstStyle/>
          <a:p>
            <a:r>
              <a:rPr lang="sv-SE" dirty="0"/>
              <a:t>Smärtlindring med NSAID och </a:t>
            </a:r>
            <a:r>
              <a:rPr lang="sv-SE" dirty="0" err="1"/>
              <a:t>paracetamol</a:t>
            </a:r>
            <a:r>
              <a:rPr lang="sv-SE" dirty="0"/>
              <a:t>, opiater om NSAID inte är lämpligt</a:t>
            </a:r>
          </a:p>
          <a:p>
            <a:r>
              <a:rPr lang="sv-SE" dirty="0"/>
              <a:t>Smärtlindring vid behov, inte regelbundet</a:t>
            </a:r>
          </a:p>
          <a:p>
            <a:r>
              <a:rPr lang="sv-SE" dirty="0"/>
              <a:t>Innan beslut om behandling inom övre urinvägarna – CT</a:t>
            </a:r>
          </a:p>
          <a:p>
            <a:r>
              <a:rPr lang="sv-SE" dirty="0"/>
              <a:t>AVSTÅ behandling vid tecken på infektion, feber obehandlad </a:t>
            </a:r>
            <a:r>
              <a:rPr lang="sv-SE" dirty="0" err="1"/>
              <a:t>uvi</a:t>
            </a:r>
            <a:endParaRPr lang="sv-SE" dirty="0"/>
          </a:p>
          <a:p>
            <a:r>
              <a:rPr lang="sv-SE" dirty="0"/>
              <a:t>EJ ESVL vid graviditet, ökad blödningsrisk, oreglerad hypertoni</a:t>
            </a:r>
          </a:p>
          <a:p>
            <a:r>
              <a:rPr lang="sv-SE" dirty="0"/>
              <a:t>EJ PCNL vid graviditet, ökad blödningsrisk, </a:t>
            </a:r>
            <a:r>
              <a:rPr lang="sv-SE" dirty="0" err="1"/>
              <a:t>malignitet</a:t>
            </a:r>
            <a:r>
              <a:rPr lang="sv-SE" dirty="0"/>
              <a:t>.</a:t>
            </a:r>
          </a:p>
          <a:p>
            <a:r>
              <a:rPr lang="sv-SE" dirty="0"/>
              <a:t>URS inga kontraindikationer om pat. är operabel</a:t>
            </a:r>
          </a:p>
          <a:p>
            <a:r>
              <a:rPr lang="sv-SE" dirty="0"/>
              <a:t>Antibiotikaprofylax/behandling efter obligatorisk urinodling</a:t>
            </a:r>
          </a:p>
          <a:p>
            <a:pPr marL="0" indent="0">
              <a:buNone/>
            </a:pPr>
            <a:endParaRPr lang="sv-SE" dirty="0"/>
          </a:p>
        </p:txBody>
      </p:sp>
    </p:spTree>
    <p:extLst>
      <p:ext uri="{BB962C8B-B14F-4D97-AF65-F5344CB8AC3E}">
        <p14:creationId xmlns:p14="http://schemas.microsoft.com/office/powerpoint/2010/main" val="454590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9A15C0-EF7F-2167-5997-CD84597137C6}"/>
              </a:ext>
            </a:extLst>
          </p:cNvPr>
          <p:cNvSpPr>
            <a:spLocks noGrp="1"/>
          </p:cNvSpPr>
          <p:nvPr>
            <p:ph type="title"/>
          </p:nvPr>
        </p:nvSpPr>
        <p:spPr/>
        <p:txBody>
          <a:bodyPr/>
          <a:lstStyle/>
          <a:p>
            <a:pPr algn="ctr"/>
            <a:r>
              <a:rPr lang="sv-SE" dirty="0"/>
              <a:t>LEDTIDER UPPFÖLJNING OCH BEHANDLING</a:t>
            </a:r>
          </a:p>
        </p:txBody>
      </p:sp>
      <p:sp>
        <p:nvSpPr>
          <p:cNvPr id="3" name="Platshållare för innehåll 2">
            <a:extLst>
              <a:ext uri="{FF2B5EF4-FFF2-40B4-BE49-F238E27FC236}">
                <a16:creationId xmlns:a16="http://schemas.microsoft.com/office/drawing/2014/main" id="{5D0CFCCA-4387-0F83-12D2-7BD104D9EC35}"/>
              </a:ext>
            </a:extLst>
          </p:cNvPr>
          <p:cNvSpPr>
            <a:spLocks noGrp="1"/>
          </p:cNvSpPr>
          <p:nvPr>
            <p:ph idx="1"/>
          </p:nvPr>
        </p:nvSpPr>
        <p:spPr/>
        <p:txBody>
          <a:bodyPr/>
          <a:lstStyle/>
          <a:p>
            <a:r>
              <a:rPr lang="sv-SE" dirty="0"/>
              <a:t>Patient med </a:t>
            </a:r>
            <a:r>
              <a:rPr lang="sv-SE" dirty="0" err="1"/>
              <a:t>uretärsten</a:t>
            </a:r>
            <a:r>
              <a:rPr lang="sv-SE" dirty="0"/>
              <a:t> -  behandlingsplan inom 48 timmar efter diagnos </a:t>
            </a:r>
            <a:r>
              <a:rPr lang="sv-SE" dirty="0" err="1"/>
              <a:t>m.röntgen</a:t>
            </a:r>
            <a:r>
              <a:rPr lang="sv-SE" dirty="0"/>
              <a:t> och åtgärd inom 2 veckor</a:t>
            </a:r>
          </a:p>
          <a:p>
            <a:r>
              <a:rPr lang="sv-SE" dirty="0"/>
              <a:t>Pat. med behandlingskrävande njursten – åtgärd inom 2 månader</a:t>
            </a:r>
          </a:p>
          <a:p>
            <a:endParaRPr lang="sv-SE" dirty="0"/>
          </a:p>
          <a:p>
            <a:pPr marL="0" indent="0">
              <a:buNone/>
            </a:pPr>
            <a:endParaRPr lang="sv-SE" dirty="0"/>
          </a:p>
          <a:p>
            <a:endParaRPr lang="sv-SE" dirty="0"/>
          </a:p>
        </p:txBody>
      </p:sp>
    </p:spTree>
    <p:extLst>
      <p:ext uri="{BB962C8B-B14F-4D97-AF65-F5344CB8AC3E}">
        <p14:creationId xmlns:p14="http://schemas.microsoft.com/office/powerpoint/2010/main" val="2241972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EABF56-A0F9-9A48-ED5C-3F6A92C06331}"/>
              </a:ext>
            </a:extLst>
          </p:cNvPr>
          <p:cNvSpPr>
            <a:spLocks noGrp="1"/>
          </p:cNvSpPr>
          <p:nvPr>
            <p:ph type="title"/>
          </p:nvPr>
        </p:nvSpPr>
        <p:spPr/>
        <p:txBody>
          <a:bodyPr/>
          <a:lstStyle/>
          <a:p>
            <a:pPr algn="ctr"/>
            <a:r>
              <a:rPr lang="sv-SE" dirty="0"/>
              <a:t>Behandling av njursten</a:t>
            </a:r>
          </a:p>
        </p:txBody>
      </p:sp>
      <p:sp>
        <p:nvSpPr>
          <p:cNvPr id="3" name="Platshållare för innehåll 2">
            <a:extLst>
              <a:ext uri="{FF2B5EF4-FFF2-40B4-BE49-F238E27FC236}">
                <a16:creationId xmlns:a16="http://schemas.microsoft.com/office/drawing/2014/main" id="{3DFA69EE-4D7D-2805-283F-3FF6F0EFED1B}"/>
              </a:ext>
            </a:extLst>
          </p:cNvPr>
          <p:cNvSpPr>
            <a:spLocks noGrp="1"/>
          </p:cNvSpPr>
          <p:nvPr>
            <p:ph idx="1"/>
          </p:nvPr>
        </p:nvSpPr>
        <p:spPr/>
        <p:txBody>
          <a:bodyPr/>
          <a:lstStyle/>
          <a:p>
            <a:r>
              <a:rPr lang="sv-SE" dirty="0"/>
              <a:t>Konservativ – </a:t>
            </a:r>
            <a:r>
              <a:rPr lang="sv-SE" dirty="0" err="1"/>
              <a:t>expektans</a:t>
            </a:r>
            <a:r>
              <a:rPr lang="sv-SE" dirty="0"/>
              <a:t> vid stenar 6 mm eller mindre</a:t>
            </a:r>
          </a:p>
          <a:p>
            <a:r>
              <a:rPr lang="sv-SE" dirty="0"/>
              <a:t>Njursten &lt; 10mm  1. ESVL alt. URS, 2. PCNL</a:t>
            </a:r>
          </a:p>
          <a:p>
            <a:r>
              <a:rPr lang="sv-SE" dirty="0"/>
              <a:t>Njursten  10-20 mm 1. ESVL, alt. URS eller PCNL</a:t>
            </a:r>
          </a:p>
          <a:p>
            <a:r>
              <a:rPr lang="sv-SE" dirty="0"/>
              <a:t>Njursten &gt; 20 mm 1. PCNL 2. URS eller ESVL</a:t>
            </a:r>
          </a:p>
          <a:p>
            <a:endParaRPr lang="sv-SE" dirty="0"/>
          </a:p>
        </p:txBody>
      </p:sp>
    </p:spTree>
    <p:extLst>
      <p:ext uri="{BB962C8B-B14F-4D97-AF65-F5344CB8AC3E}">
        <p14:creationId xmlns:p14="http://schemas.microsoft.com/office/powerpoint/2010/main" val="527678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1097" name="Rectangle 1096">
            <a:extLst>
              <a:ext uri="{FF2B5EF4-FFF2-40B4-BE49-F238E27FC236}">
                <a16:creationId xmlns:a16="http://schemas.microsoft.com/office/drawing/2014/main" id="{C2E4E997-8672-4FFD-B8EC-9932A8E471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099" name="Picture 2">
            <a:extLst>
              <a:ext uri="{FF2B5EF4-FFF2-40B4-BE49-F238E27FC236}">
                <a16:creationId xmlns:a16="http://schemas.microsoft.com/office/drawing/2014/main" id="{FE6BA9E6-1D9E-4D30-B528-D49FA1342E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Rubrik 1">
            <a:extLst>
              <a:ext uri="{FF2B5EF4-FFF2-40B4-BE49-F238E27FC236}">
                <a16:creationId xmlns:a16="http://schemas.microsoft.com/office/drawing/2014/main" id="{FDE22320-B302-A915-5EC2-3236EDFD22B5}"/>
              </a:ext>
            </a:extLst>
          </p:cNvPr>
          <p:cNvSpPr>
            <a:spLocks noGrp="1"/>
          </p:cNvSpPr>
          <p:nvPr>
            <p:ph type="title"/>
          </p:nvPr>
        </p:nvSpPr>
        <p:spPr>
          <a:xfrm>
            <a:off x="1141413" y="618518"/>
            <a:ext cx="4459286" cy="1478570"/>
          </a:xfrm>
        </p:spPr>
        <p:txBody>
          <a:bodyPr>
            <a:normAutofit/>
          </a:bodyPr>
          <a:lstStyle/>
          <a:p>
            <a:r>
              <a:rPr lang="sv-SE" sz="3200"/>
              <a:t>Farmakologisk behandling</a:t>
            </a:r>
          </a:p>
        </p:txBody>
      </p:sp>
      <p:sp>
        <p:nvSpPr>
          <p:cNvPr id="3" name="Platshållare för innehåll 2">
            <a:extLst>
              <a:ext uri="{FF2B5EF4-FFF2-40B4-BE49-F238E27FC236}">
                <a16:creationId xmlns:a16="http://schemas.microsoft.com/office/drawing/2014/main" id="{779C0A42-0AB1-292F-4D31-98EBE6F868A5}"/>
              </a:ext>
            </a:extLst>
          </p:cNvPr>
          <p:cNvSpPr>
            <a:spLocks noGrp="1"/>
          </p:cNvSpPr>
          <p:nvPr>
            <p:ph idx="1"/>
          </p:nvPr>
        </p:nvSpPr>
        <p:spPr>
          <a:xfrm>
            <a:off x="1141412" y="2249487"/>
            <a:ext cx="4459287" cy="3965046"/>
          </a:xfrm>
        </p:spPr>
        <p:txBody>
          <a:bodyPr>
            <a:normAutofit/>
          </a:bodyPr>
          <a:lstStyle/>
          <a:p>
            <a:r>
              <a:rPr lang="sv-SE" sz="2000"/>
              <a:t>MET medicinsk expulsionsterapi</a:t>
            </a:r>
          </a:p>
          <a:p>
            <a:r>
              <a:rPr lang="sv-SE" sz="2000"/>
              <a:t>Perkutan kemolys </a:t>
            </a:r>
          </a:p>
          <a:p>
            <a:r>
              <a:rPr lang="sv-SE" sz="2000"/>
              <a:t>Alkalisering av urinen med peroral behandling</a:t>
            </a:r>
          </a:p>
        </p:txBody>
      </p:sp>
      <p:pic>
        <p:nvPicPr>
          <p:cNvPr id="1026" name="Picture 2" descr="Natriumbikarbonat 1g 100 tabletter">
            <a:extLst>
              <a:ext uri="{FF2B5EF4-FFF2-40B4-BE49-F238E27FC236}">
                <a16:creationId xmlns:a16="http://schemas.microsoft.com/office/drawing/2014/main" id="{95C71111-85C3-F1F3-1329-23B57B7146B3}"/>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029324" y="1849438"/>
            <a:ext cx="5009397" cy="5009397"/>
          </a:xfrm>
          <a:prstGeom prst="round2DiagRect">
            <a:avLst>
              <a:gd name="adj1" fmla="val 5608"/>
              <a:gd name="adj2" fmla="val 0"/>
            </a:avLst>
          </a:prstGeom>
          <a:no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101" name="Group 1100">
            <a:extLst>
              <a:ext uri="{FF2B5EF4-FFF2-40B4-BE49-F238E27FC236}">
                <a16:creationId xmlns:a16="http://schemas.microsoft.com/office/drawing/2014/main" id="{453E4DEE-E996-40F8-8635-0FF43D7348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102" name="Rectangle 5">
              <a:extLst>
                <a:ext uri="{FF2B5EF4-FFF2-40B4-BE49-F238E27FC236}">
                  <a16:creationId xmlns:a16="http://schemas.microsoft.com/office/drawing/2014/main" id="{08BD1D3E-43CE-49EB-A424-0738950C642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103" name="Freeform 6">
              <a:extLst>
                <a:ext uri="{FF2B5EF4-FFF2-40B4-BE49-F238E27FC236}">
                  <a16:creationId xmlns:a16="http://schemas.microsoft.com/office/drawing/2014/main" id="{E9182037-E3FA-489A-95D5-29E4248420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04" name="Freeform 7">
              <a:extLst>
                <a:ext uri="{FF2B5EF4-FFF2-40B4-BE49-F238E27FC236}">
                  <a16:creationId xmlns:a16="http://schemas.microsoft.com/office/drawing/2014/main" id="{E8864E76-AD7F-4BEE-B3F6-A78FA42AEF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05" name="Freeform 8">
              <a:extLst>
                <a:ext uri="{FF2B5EF4-FFF2-40B4-BE49-F238E27FC236}">
                  <a16:creationId xmlns:a16="http://schemas.microsoft.com/office/drawing/2014/main" id="{8AD071B3-046D-4479-91FE-01E9AD7C8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06" name="Freeform 9">
              <a:extLst>
                <a:ext uri="{FF2B5EF4-FFF2-40B4-BE49-F238E27FC236}">
                  <a16:creationId xmlns:a16="http://schemas.microsoft.com/office/drawing/2014/main" id="{91D776F5-E902-4A4D-A75D-A46E063C9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07" name="Freeform 10">
              <a:extLst>
                <a:ext uri="{FF2B5EF4-FFF2-40B4-BE49-F238E27FC236}">
                  <a16:creationId xmlns:a16="http://schemas.microsoft.com/office/drawing/2014/main" id="{EBED8F24-A998-4952-AB68-E2074F074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08" name="Freeform 11">
              <a:extLst>
                <a:ext uri="{FF2B5EF4-FFF2-40B4-BE49-F238E27FC236}">
                  <a16:creationId xmlns:a16="http://schemas.microsoft.com/office/drawing/2014/main" id="{74D7A646-8CDC-49B3-9C44-3EF38DB42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09" name="Freeform 12">
              <a:extLst>
                <a:ext uri="{FF2B5EF4-FFF2-40B4-BE49-F238E27FC236}">
                  <a16:creationId xmlns:a16="http://schemas.microsoft.com/office/drawing/2014/main" id="{D4E99D14-E4F4-419B-9AAF-8D1CEAB28A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0" name="Freeform 13">
              <a:extLst>
                <a:ext uri="{FF2B5EF4-FFF2-40B4-BE49-F238E27FC236}">
                  <a16:creationId xmlns:a16="http://schemas.microsoft.com/office/drawing/2014/main" id="{377E106C-5445-4A52-9F7E-DA17387442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1" name="Freeform 14">
              <a:extLst>
                <a:ext uri="{FF2B5EF4-FFF2-40B4-BE49-F238E27FC236}">
                  <a16:creationId xmlns:a16="http://schemas.microsoft.com/office/drawing/2014/main" id="{752BFE96-D378-4BAE-A64B-F851A34C4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2" name="Freeform 15">
              <a:extLst>
                <a:ext uri="{FF2B5EF4-FFF2-40B4-BE49-F238E27FC236}">
                  <a16:creationId xmlns:a16="http://schemas.microsoft.com/office/drawing/2014/main" id="{B88FFB19-5A5E-4078-B467-9D4ABD21BD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3" name="Line 16">
              <a:extLst>
                <a:ext uri="{FF2B5EF4-FFF2-40B4-BE49-F238E27FC236}">
                  <a16:creationId xmlns:a16="http://schemas.microsoft.com/office/drawing/2014/main" id="{11042975-3D19-4728-BCDA-D3F5CD633ED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1114" name="Freeform 17">
              <a:extLst>
                <a:ext uri="{FF2B5EF4-FFF2-40B4-BE49-F238E27FC236}">
                  <a16:creationId xmlns:a16="http://schemas.microsoft.com/office/drawing/2014/main" id="{A28972BD-D2E1-4DCA-A907-2E3B6F606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5" name="Freeform 18">
              <a:extLst>
                <a:ext uri="{FF2B5EF4-FFF2-40B4-BE49-F238E27FC236}">
                  <a16:creationId xmlns:a16="http://schemas.microsoft.com/office/drawing/2014/main" id="{1C806824-5C2D-4747-B038-69EE4074B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6" name="Freeform 19">
              <a:extLst>
                <a:ext uri="{FF2B5EF4-FFF2-40B4-BE49-F238E27FC236}">
                  <a16:creationId xmlns:a16="http://schemas.microsoft.com/office/drawing/2014/main" id="{3B33F710-16D7-4F48-BFCA-66C9CA235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7" name="Freeform 20">
              <a:extLst>
                <a:ext uri="{FF2B5EF4-FFF2-40B4-BE49-F238E27FC236}">
                  <a16:creationId xmlns:a16="http://schemas.microsoft.com/office/drawing/2014/main" id="{6C8C8ED4-90FA-4E97-AAF0-D5D51E6A93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8" name="Rectangle 21">
              <a:extLst>
                <a:ext uri="{FF2B5EF4-FFF2-40B4-BE49-F238E27FC236}">
                  <a16:creationId xmlns:a16="http://schemas.microsoft.com/office/drawing/2014/main" id="{6C5EB9C1-B25F-4172-8A96-5950ECC828F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119" name="Freeform 22">
              <a:extLst>
                <a:ext uri="{FF2B5EF4-FFF2-40B4-BE49-F238E27FC236}">
                  <a16:creationId xmlns:a16="http://schemas.microsoft.com/office/drawing/2014/main" id="{097E6E8A-9373-4655-882B-21715CCE97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0" name="Freeform 23">
              <a:extLst>
                <a:ext uri="{FF2B5EF4-FFF2-40B4-BE49-F238E27FC236}">
                  <a16:creationId xmlns:a16="http://schemas.microsoft.com/office/drawing/2014/main" id="{EB8CC766-1206-4372-ACAF-8230AF4D54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1" name="Freeform 24">
              <a:extLst>
                <a:ext uri="{FF2B5EF4-FFF2-40B4-BE49-F238E27FC236}">
                  <a16:creationId xmlns:a16="http://schemas.microsoft.com/office/drawing/2014/main" id="{1C8E2511-2489-47B2-9C19-C410910DD9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2" name="Freeform 25">
              <a:extLst>
                <a:ext uri="{FF2B5EF4-FFF2-40B4-BE49-F238E27FC236}">
                  <a16:creationId xmlns:a16="http://schemas.microsoft.com/office/drawing/2014/main" id="{D7820196-0A47-47EF-832C-A688E8977D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3" name="Freeform 26">
              <a:extLst>
                <a:ext uri="{FF2B5EF4-FFF2-40B4-BE49-F238E27FC236}">
                  <a16:creationId xmlns:a16="http://schemas.microsoft.com/office/drawing/2014/main" id="{4982E0BF-34AE-48A3-AD6B-E0F3CD05D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4" name="Freeform 27">
              <a:extLst>
                <a:ext uri="{FF2B5EF4-FFF2-40B4-BE49-F238E27FC236}">
                  <a16:creationId xmlns:a16="http://schemas.microsoft.com/office/drawing/2014/main" id="{CD34643B-9DF2-4310-8868-48252C339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5" name="Freeform 28">
              <a:extLst>
                <a:ext uri="{FF2B5EF4-FFF2-40B4-BE49-F238E27FC236}">
                  <a16:creationId xmlns:a16="http://schemas.microsoft.com/office/drawing/2014/main" id="{4E020C4E-AF64-44A8-B830-779541D8D5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6" name="Freeform 29">
              <a:extLst>
                <a:ext uri="{FF2B5EF4-FFF2-40B4-BE49-F238E27FC236}">
                  <a16:creationId xmlns:a16="http://schemas.microsoft.com/office/drawing/2014/main" id="{D97BC3D3-B1B3-4825-9169-BBEF1DBCF0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7" name="Freeform 30">
              <a:extLst>
                <a:ext uri="{FF2B5EF4-FFF2-40B4-BE49-F238E27FC236}">
                  <a16:creationId xmlns:a16="http://schemas.microsoft.com/office/drawing/2014/main" id="{A750DC4F-1DAF-470E-98C6-6C68DEB93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8" name="Freeform 31">
              <a:extLst>
                <a:ext uri="{FF2B5EF4-FFF2-40B4-BE49-F238E27FC236}">
                  <a16:creationId xmlns:a16="http://schemas.microsoft.com/office/drawing/2014/main" id="{2F99594A-5BBD-4E10-A818-8BE52B7D95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Tree>
    <p:extLst>
      <p:ext uri="{BB962C8B-B14F-4D97-AF65-F5344CB8AC3E}">
        <p14:creationId xmlns:p14="http://schemas.microsoft.com/office/powerpoint/2010/main" val="3112799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ADAA8C0-418D-13A9-AB3E-5A59F1190F01}"/>
              </a:ext>
            </a:extLst>
          </p:cNvPr>
          <p:cNvSpPr>
            <a:spLocks noGrp="1"/>
          </p:cNvSpPr>
          <p:nvPr>
            <p:ph type="title"/>
          </p:nvPr>
        </p:nvSpPr>
        <p:spPr/>
        <p:txBody>
          <a:bodyPr/>
          <a:lstStyle/>
          <a:p>
            <a:pPr algn="ctr"/>
            <a:r>
              <a:rPr lang="sv-SE" dirty="0"/>
              <a:t>Behandling av </a:t>
            </a:r>
            <a:r>
              <a:rPr lang="sv-SE"/>
              <a:t>uretärsten</a:t>
            </a:r>
          </a:p>
        </p:txBody>
      </p:sp>
      <p:sp>
        <p:nvSpPr>
          <p:cNvPr id="3" name="Platshållare för innehåll 2">
            <a:extLst>
              <a:ext uri="{FF2B5EF4-FFF2-40B4-BE49-F238E27FC236}">
                <a16:creationId xmlns:a16="http://schemas.microsoft.com/office/drawing/2014/main" id="{71522738-3A1D-E278-2EF6-DE09E2988A71}"/>
              </a:ext>
            </a:extLst>
          </p:cNvPr>
          <p:cNvSpPr>
            <a:spLocks noGrp="1"/>
          </p:cNvSpPr>
          <p:nvPr>
            <p:ph idx="1"/>
          </p:nvPr>
        </p:nvSpPr>
        <p:spPr/>
        <p:txBody>
          <a:bodyPr/>
          <a:lstStyle/>
          <a:p>
            <a:r>
              <a:rPr lang="sv-SE" b="1" dirty="0"/>
              <a:t>Konservativ </a:t>
            </a:r>
            <a:r>
              <a:rPr lang="sv-SE" b="1" dirty="0" err="1"/>
              <a:t>beh</a:t>
            </a:r>
            <a:r>
              <a:rPr lang="sv-SE" b="1" dirty="0"/>
              <a:t>/</a:t>
            </a:r>
            <a:r>
              <a:rPr lang="sv-SE" b="1" dirty="0" err="1"/>
              <a:t>expektans</a:t>
            </a:r>
            <a:endParaRPr lang="sv-SE" b="1" dirty="0"/>
          </a:p>
          <a:p>
            <a:r>
              <a:rPr lang="sv-SE" dirty="0"/>
              <a:t>Stenar </a:t>
            </a:r>
            <a:r>
              <a:rPr lang="sv-SE" u="sng" dirty="0"/>
              <a:t>&lt;</a:t>
            </a:r>
            <a:r>
              <a:rPr lang="sv-SE" dirty="0"/>
              <a:t> 6mm</a:t>
            </a:r>
          </a:p>
          <a:p>
            <a:r>
              <a:rPr lang="sv-SE" dirty="0"/>
              <a:t>Stenar &gt; 6mm konservativ i andra hand</a:t>
            </a:r>
          </a:p>
          <a:p>
            <a:r>
              <a:rPr lang="sv-SE" dirty="0"/>
              <a:t>Alfablockare</a:t>
            </a:r>
          </a:p>
          <a:p>
            <a:r>
              <a:rPr lang="sv-SE" dirty="0"/>
              <a:t>Uppföljning CT efter 4-6 veckor.</a:t>
            </a:r>
          </a:p>
          <a:p>
            <a:pPr marL="0" indent="0">
              <a:buNone/>
            </a:pPr>
            <a:endParaRPr lang="sv-SE" b="1" dirty="0"/>
          </a:p>
        </p:txBody>
      </p:sp>
    </p:spTree>
    <p:extLst>
      <p:ext uri="{BB962C8B-B14F-4D97-AF65-F5344CB8AC3E}">
        <p14:creationId xmlns:p14="http://schemas.microsoft.com/office/powerpoint/2010/main" val="2284894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429589-C278-4BEF-B89F-4A319F672178}"/>
              </a:ext>
            </a:extLst>
          </p:cNvPr>
          <p:cNvSpPr>
            <a:spLocks noGrp="1"/>
          </p:cNvSpPr>
          <p:nvPr>
            <p:ph type="title"/>
          </p:nvPr>
        </p:nvSpPr>
        <p:spPr/>
        <p:txBody>
          <a:bodyPr/>
          <a:lstStyle/>
          <a:p>
            <a:pPr algn="ctr"/>
            <a:r>
              <a:rPr lang="sv-SE" dirty="0"/>
              <a:t>Behandling </a:t>
            </a:r>
            <a:r>
              <a:rPr lang="sv-SE" dirty="0" err="1"/>
              <a:t>uretärsten</a:t>
            </a:r>
            <a:endParaRPr lang="sv-SE" dirty="0"/>
          </a:p>
        </p:txBody>
      </p:sp>
      <p:sp>
        <p:nvSpPr>
          <p:cNvPr id="3" name="Platshållare för innehåll 2">
            <a:extLst>
              <a:ext uri="{FF2B5EF4-FFF2-40B4-BE49-F238E27FC236}">
                <a16:creationId xmlns:a16="http://schemas.microsoft.com/office/drawing/2014/main" id="{E4BB7597-A7EC-4D47-B412-D931C2D257A2}"/>
              </a:ext>
            </a:extLst>
          </p:cNvPr>
          <p:cNvSpPr>
            <a:spLocks noGrp="1"/>
          </p:cNvSpPr>
          <p:nvPr>
            <p:ph idx="1"/>
          </p:nvPr>
        </p:nvSpPr>
        <p:spPr/>
        <p:txBody>
          <a:bodyPr/>
          <a:lstStyle/>
          <a:p>
            <a:r>
              <a:rPr lang="sv-SE" dirty="0" err="1"/>
              <a:t>Uretärsten</a:t>
            </a:r>
            <a:r>
              <a:rPr lang="sv-SE" dirty="0"/>
              <a:t> </a:t>
            </a:r>
            <a:r>
              <a:rPr lang="sv-SE" u="sng" dirty="0"/>
              <a:t>&lt;</a:t>
            </a:r>
            <a:r>
              <a:rPr lang="sv-SE" dirty="0"/>
              <a:t>10 mm 1. ESVL eller URS</a:t>
            </a:r>
          </a:p>
          <a:p>
            <a:r>
              <a:rPr lang="sv-SE" dirty="0" err="1"/>
              <a:t>Uretärsten</a:t>
            </a:r>
            <a:r>
              <a:rPr lang="sv-SE" dirty="0"/>
              <a:t> </a:t>
            </a:r>
            <a:r>
              <a:rPr lang="sv-SE" sz="2000" dirty="0"/>
              <a:t>&gt;</a:t>
            </a:r>
            <a:r>
              <a:rPr lang="sv-SE" dirty="0"/>
              <a:t>10 mm 1. URS 2. ESVL</a:t>
            </a:r>
          </a:p>
          <a:p>
            <a:r>
              <a:rPr lang="sv-SE" dirty="0"/>
              <a:t>Ev. akut behandling om pat. inte har pågående infektion</a:t>
            </a:r>
          </a:p>
          <a:p>
            <a:r>
              <a:rPr lang="sv-SE" dirty="0"/>
              <a:t>Akut avlastning inom 24 timmar med stent eller </a:t>
            </a:r>
            <a:r>
              <a:rPr lang="sv-SE" dirty="0" err="1"/>
              <a:t>nefrostomi</a:t>
            </a:r>
            <a:endParaRPr lang="sv-SE" dirty="0"/>
          </a:p>
          <a:p>
            <a:r>
              <a:rPr lang="sv-SE" dirty="0"/>
              <a:t>Akut avlastning snarast möjligt vid infektion/avstängd pyelit</a:t>
            </a:r>
          </a:p>
        </p:txBody>
      </p:sp>
    </p:spTree>
    <p:extLst>
      <p:ext uri="{BB962C8B-B14F-4D97-AF65-F5344CB8AC3E}">
        <p14:creationId xmlns:p14="http://schemas.microsoft.com/office/powerpoint/2010/main" val="3348758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742C6A-43BF-4EA6-97B7-110EFE21C75D}"/>
              </a:ext>
            </a:extLst>
          </p:cNvPr>
          <p:cNvSpPr>
            <a:spLocks noGrp="1"/>
          </p:cNvSpPr>
          <p:nvPr>
            <p:ph type="title"/>
          </p:nvPr>
        </p:nvSpPr>
        <p:spPr/>
        <p:txBody>
          <a:bodyPr/>
          <a:lstStyle/>
          <a:p>
            <a:pPr algn="ctr"/>
            <a:r>
              <a:rPr lang="sv-SE" dirty="0"/>
              <a:t>Komplikationer</a:t>
            </a:r>
          </a:p>
        </p:txBody>
      </p:sp>
      <p:sp>
        <p:nvSpPr>
          <p:cNvPr id="3" name="Platshållare för innehåll 2">
            <a:extLst>
              <a:ext uri="{FF2B5EF4-FFF2-40B4-BE49-F238E27FC236}">
                <a16:creationId xmlns:a16="http://schemas.microsoft.com/office/drawing/2014/main" id="{81DA9F9E-CA55-44DB-9C61-B8B5C630D37C}"/>
              </a:ext>
            </a:extLst>
          </p:cNvPr>
          <p:cNvSpPr>
            <a:spLocks noGrp="1"/>
          </p:cNvSpPr>
          <p:nvPr>
            <p:ph idx="1"/>
          </p:nvPr>
        </p:nvSpPr>
        <p:spPr/>
        <p:txBody>
          <a:bodyPr>
            <a:normAutofit/>
          </a:bodyPr>
          <a:lstStyle/>
          <a:p>
            <a:r>
              <a:rPr lang="sv-SE" sz="2000" dirty="0"/>
              <a:t>ESVL – komplikationsfrekvens 3-10 % - smärta, stengata, sepsis, </a:t>
            </a:r>
            <a:r>
              <a:rPr lang="sv-SE" sz="2000" dirty="0" err="1"/>
              <a:t>hematom</a:t>
            </a:r>
            <a:r>
              <a:rPr lang="sv-SE" sz="2000" dirty="0"/>
              <a:t>&lt;1 %</a:t>
            </a:r>
          </a:p>
          <a:p>
            <a:r>
              <a:rPr lang="sv-SE" sz="2000" dirty="0"/>
              <a:t>URS  - komplikationsfrekvens 8-25 % - smärta, infektion, </a:t>
            </a:r>
            <a:r>
              <a:rPr lang="sv-SE" sz="2000" dirty="0" err="1"/>
              <a:t>strikturutveckling</a:t>
            </a:r>
            <a:r>
              <a:rPr lang="sv-SE" sz="2000" dirty="0"/>
              <a:t> och perforation &lt;1%</a:t>
            </a:r>
          </a:p>
          <a:p>
            <a:r>
              <a:rPr lang="sv-SE" sz="2000" dirty="0"/>
              <a:t>PCNL – komplikationsfrekvens 15 % - feber ca 10%, blödning ca 7 %, skada på lunga/lungsäck 1,5 %</a:t>
            </a:r>
          </a:p>
        </p:txBody>
      </p:sp>
    </p:spTree>
    <p:extLst>
      <p:ext uri="{BB962C8B-B14F-4D97-AF65-F5344CB8AC3E}">
        <p14:creationId xmlns:p14="http://schemas.microsoft.com/office/powerpoint/2010/main" val="3299789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4A085D-5064-49DB-BD83-E72AD15F981F}"/>
              </a:ext>
            </a:extLst>
          </p:cNvPr>
          <p:cNvSpPr>
            <a:spLocks noGrp="1"/>
          </p:cNvSpPr>
          <p:nvPr>
            <p:ph type="title"/>
          </p:nvPr>
        </p:nvSpPr>
        <p:spPr/>
        <p:txBody>
          <a:bodyPr/>
          <a:lstStyle/>
          <a:p>
            <a:pPr algn="ctr"/>
            <a:r>
              <a:rPr lang="sv-SE" dirty="0"/>
              <a:t>Sekundärprevention</a:t>
            </a:r>
            <a:br>
              <a:rPr lang="sv-SE" dirty="0"/>
            </a:br>
            <a:r>
              <a:rPr lang="sv-SE" sz="2400" dirty="0"/>
              <a:t>metabolisk utredning och profylax</a:t>
            </a:r>
            <a:endParaRPr lang="sv-SE" dirty="0"/>
          </a:p>
        </p:txBody>
      </p:sp>
      <p:sp>
        <p:nvSpPr>
          <p:cNvPr id="3" name="Platshållare för innehåll 2">
            <a:extLst>
              <a:ext uri="{FF2B5EF4-FFF2-40B4-BE49-F238E27FC236}">
                <a16:creationId xmlns:a16="http://schemas.microsoft.com/office/drawing/2014/main" id="{9C8DCC28-0DF7-4345-894C-B8B58210A48A}"/>
              </a:ext>
            </a:extLst>
          </p:cNvPr>
          <p:cNvSpPr>
            <a:spLocks noGrp="1"/>
          </p:cNvSpPr>
          <p:nvPr>
            <p:ph idx="1"/>
          </p:nvPr>
        </p:nvSpPr>
        <p:spPr/>
        <p:txBody>
          <a:bodyPr>
            <a:normAutofit fontScale="55000" lnSpcReduction="20000"/>
          </a:bodyPr>
          <a:lstStyle/>
          <a:p>
            <a:r>
              <a:rPr lang="sv-SE" dirty="0"/>
              <a:t>Ny behandlingskrävande sten inom 5 år</a:t>
            </a:r>
          </a:p>
          <a:p>
            <a:r>
              <a:rPr lang="sv-SE" dirty="0"/>
              <a:t>&lt;25 år vid </a:t>
            </a:r>
            <a:r>
              <a:rPr lang="sv-SE" dirty="0" err="1"/>
              <a:t>stendebut</a:t>
            </a:r>
            <a:endParaRPr lang="sv-SE" dirty="0"/>
          </a:p>
          <a:p>
            <a:r>
              <a:rPr lang="sv-SE" dirty="0" err="1"/>
              <a:t>Cystinuri</a:t>
            </a:r>
            <a:r>
              <a:rPr lang="sv-SE" dirty="0"/>
              <a:t>, primär </a:t>
            </a:r>
            <a:r>
              <a:rPr lang="sv-SE" dirty="0" err="1"/>
              <a:t>hyperoxaluri</a:t>
            </a:r>
            <a:r>
              <a:rPr lang="sv-SE" dirty="0"/>
              <a:t>, distal </a:t>
            </a:r>
            <a:r>
              <a:rPr lang="sv-SE" dirty="0" err="1"/>
              <a:t>renal</a:t>
            </a:r>
            <a:r>
              <a:rPr lang="sv-SE" dirty="0"/>
              <a:t> </a:t>
            </a:r>
            <a:r>
              <a:rPr lang="sv-SE" dirty="0" err="1"/>
              <a:t>tubulär</a:t>
            </a:r>
            <a:r>
              <a:rPr lang="sv-SE" dirty="0"/>
              <a:t> </a:t>
            </a:r>
            <a:r>
              <a:rPr lang="sv-SE" dirty="0" err="1"/>
              <a:t>acidos</a:t>
            </a:r>
            <a:endParaRPr lang="sv-SE" dirty="0"/>
          </a:p>
          <a:p>
            <a:r>
              <a:rPr lang="sv-SE" dirty="0"/>
              <a:t>Många stenar</a:t>
            </a:r>
          </a:p>
          <a:p>
            <a:r>
              <a:rPr lang="sv-SE" dirty="0"/>
              <a:t>Stor stenbörda</a:t>
            </a:r>
          </a:p>
          <a:p>
            <a:r>
              <a:rPr lang="sv-SE" dirty="0"/>
              <a:t>Sjukdomar förknippade med stenbildning</a:t>
            </a:r>
          </a:p>
          <a:p>
            <a:r>
              <a:rPr lang="sv-SE" dirty="0"/>
              <a:t>Anatomisk avvikelse</a:t>
            </a:r>
          </a:p>
          <a:p>
            <a:r>
              <a:rPr lang="sv-SE" dirty="0" err="1"/>
              <a:t>Urinsyrasten</a:t>
            </a:r>
            <a:endParaRPr lang="sv-SE" dirty="0"/>
          </a:p>
          <a:p>
            <a:r>
              <a:rPr lang="sv-SE" dirty="0"/>
              <a:t>Infektionssten</a:t>
            </a:r>
          </a:p>
          <a:p>
            <a:r>
              <a:rPr lang="sv-SE" dirty="0" err="1"/>
              <a:t>Brushit</a:t>
            </a:r>
            <a:endParaRPr lang="sv-SE" dirty="0"/>
          </a:p>
          <a:p>
            <a:r>
              <a:rPr lang="sv-SE" dirty="0"/>
              <a:t>Singelnjure</a:t>
            </a:r>
          </a:p>
          <a:p>
            <a:endParaRPr lang="sv-SE" dirty="0"/>
          </a:p>
        </p:txBody>
      </p:sp>
    </p:spTree>
    <p:extLst>
      <p:ext uri="{BB962C8B-B14F-4D97-AF65-F5344CB8AC3E}">
        <p14:creationId xmlns:p14="http://schemas.microsoft.com/office/powerpoint/2010/main" val="2867193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B6FFE5-E69C-4375-927F-33AB0FEDF55B}"/>
              </a:ext>
            </a:extLst>
          </p:cNvPr>
          <p:cNvSpPr>
            <a:spLocks noGrp="1"/>
          </p:cNvSpPr>
          <p:nvPr>
            <p:ph type="title"/>
          </p:nvPr>
        </p:nvSpPr>
        <p:spPr/>
        <p:txBody>
          <a:bodyPr/>
          <a:lstStyle/>
          <a:p>
            <a:pPr algn="ctr"/>
            <a:r>
              <a:rPr lang="sv-SE" dirty="0"/>
              <a:t>uppföljning</a:t>
            </a:r>
          </a:p>
        </p:txBody>
      </p:sp>
      <p:sp>
        <p:nvSpPr>
          <p:cNvPr id="3" name="Platshållare för innehåll 2">
            <a:extLst>
              <a:ext uri="{FF2B5EF4-FFF2-40B4-BE49-F238E27FC236}">
                <a16:creationId xmlns:a16="http://schemas.microsoft.com/office/drawing/2014/main" id="{BFD6737F-A78C-4953-BAC1-893CA3E40C3C}"/>
              </a:ext>
            </a:extLst>
          </p:cNvPr>
          <p:cNvSpPr>
            <a:spLocks noGrp="1"/>
          </p:cNvSpPr>
          <p:nvPr>
            <p:ph idx="1"/>
          </p:nvPr>
        </p:nvSpPr>
        <p:spPr/>
        <p:txBody>
          <a:bodyPr/>
          <a:lstStyle/>
          <a:p>
            <a:r>
              <a:rPr lang="sv-SE" dirty="0"/>
              <a:t>För pat. med låg risk – CT för att utvärdera </a:t>
            </a:r>
            <a:r>
              <a:rPr lang="sv-SE" dirty="0" err="1"/>
              <a:t>beh</a:t>
            </a:r>
            <a:r>
              <a:rPr lang="sv-SE" dirty="0"/>
              <a:t>. resultat (symptomfri </a:t>
            </a:r>
            <a:r>
              <a:rPr lang="sv-SE" dirty="0" err="1"/>
              <a:t>pat</a:t>
            </a:r>
            <a:r>
              <a:rPr lang="sv-SE" dirty="0"/>
              <a:t>)</a:t>
            </a:r>
          </a:p>
          <a:p>
            <a:r>
              <a:rPr lang="sv-SE" dirty="0"/>
              <a:t>Större </a:t>
            </a:r>
            <a:r>
              <a:rPr lang="sv-SE" dirty="0" err="1"/>
              <a:t>restfragment</a:t>
            </a:r>
            <a:r>
              <a:rPr lang="sv-SE" dirty="0"/>
              <a:t> i </a:t>
            </a:r>
            <a:r>
              <a:rPr lang="sv-SE" dirty="0" err="1"/>
              <a:t>uretär</a:t>
            </a:r>
            <a:r>
              <a:rPr lang="sv-SE" dirty="0"/>
              <a:t> – ny behandling och följas</a:t>
            </a:r>
          </a:p>
          <a:p>
            <a:r>
              <a:rPr lang="sv-SE" dirty="0"/>
              <a:t>&lt;4 mm i njure – ny CT om 6-12 månader, avslutas sedan om inte förändring</a:t>
            </a:r>
          </a:p>
          <a:p>
            <a:pPr marL="0" indent="0">
              <a:buNone/>
            </a:pPr>
            <a:r>
              <a:rPr lang="sv-SE" dirty="0"/>
              <a:t>  och pat. är symptomfri</a:t>
            </a:r>
          </a:p>
          <a:p>
            <a:r>
              <a:rPr lang="sv-SE" dirty="0"/>
              <a:t>Stenanalys och metabol utredning för pat. med hög risk !</a:t>
            </a:r>
          </a:p>
          <a:p>
            <a:r>
              <a:rPr lang="sv-SE" dirty="0"/>
              <a:t>Pat med </a:t>
            </a:r>
            <a:r>
              <a:rPr lang="sv-SE" dirty="0" err="1"/>
              <a:t>cystinuri</a:t>
            </a:r>
            <a:r>
              <a:rPr lang="sv-SE" dirty="0"/>
              <a:t>, primär </a:t>
            </a:r>
            <a:r>
              <a:rPr lang="sv-SE" dirty="0" err="1"/>
              <a:t>hyperoxaluri</a:t>
            </a:r>
            <a:r>
              <a:rPr lang="sv-SE" dirty="0"/>
              <a:t> samarbete med njurmedicin</a:t>
            </a:r>
          </a:p>
          <a:p>
            <a:endParaRPr lang="sv-SE" dirty="0"/>
          </a:p>
          <a:p>
            <a:endParaRPr lang="sv-SE" dirty="0"/>
          </a:p>
        </p:txBody>
      </p:sp>
    </p:spTree>
    <p:extLst>
      <p:ext uri="{BB962C8B-B14F-4D97-AF65-F5344CB8AC3E}">
        <p14:creationId xmlns:p14="http://schemas.microsoft.com/office/powerpoint/2010/main" val="153272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65D760-216F-4FBF-BADA-76C0CBC48C32}"/>
              </a:ext>
            </a:extLst>
          </p:cNvPr>
          <p:cNvSpPr>
            <a:spLocks noGrp="1"/>
          </p:cNvSpPr>
          <p:nvPr>
            <p:ph type="title"/>
          </p:nvPr>
        </p:nvSpPr>
        <p:spPr/>
        <p:txBody>
          <a:bodyPr/>
          <a:lstStyle/>
          <a:p>
            <a:pPr algn="ctr"/>
            <a:r>
              <a:rPr lang="sv-SE" dirty="0"/>
              <a:t>Tack för uppmärksamheten !</a:t>
            </a:r>
          </a:p>
        </p:txBody>
      </p:sp>
      <p:sp>
        <p:nvSpPr>
          <p:cNvPr id="3" name="Platshållare för innehåll 2">
            <a:extLst>
              <a:ext uri="{FF2B5EF4-FFF2-40B4-BE49-F238E27FC236}">
                <a16:creationId xmlns:a16="http://schemas.microsoft.com/office/drawing/2014/main" id="{58EFF5C4-759C-4BD0-BA6F-1048DB868249}"/>
              </a:ext>
            </a:extLst>
          </p:cNvPr>
          <p:cNvSpPr>
            <a:spLocks noGrp="1"/>
          </p:cNvSpPr>
          <p:nvPr>
            <p:ph idx="1"/>
          </p:nvPr>
        </p:nvSpPr>
        <p:spPr/>
        <p:txBody>
          <a:bodyPr/>
          <a:lstStyle/>
          <a:p>
            <a:r>
              <a:rPr lang="sv-SE" dirty="0">
                <a:hlinkClick r:id="rId2"/>
              </a:rPr>
              <a:t>Nationellt kliniskt kunskapsstöd (nationelltklinisktkunskapsstod.se)</a:t>
            </a:r>
            <a:r>
              <a:rPr lang="sv-SE" dirty="0"/>
              <a:t> Välj vårdprogram</a:t>
            </a:r>
          </a:p>
        </p:txBody>
      </p:sp>
    </p:spTree>
    <p:extLst>
      <p:ext uri="{BB962C8B-B14F-4D97-AF65-F5344CB8AC3E}">
        <p14:creationId xmlns:p14="http://schemas.microsoft.com/office/powerpoint/2010/main" val="40447998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rets">
  <a:themeElements>
    <a:clrScheme name="Krets">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Krets">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rets">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311</TotalTime>
  <Words>973</Words>
  <Application>Microsoft Office PowerPoint</Application>
  <PresentationFormat>Bredbild</PresentationFormat>
  <Paragraphs>129</Paragraphs>
  <Slides>18</Slides>
  <Notes>11</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18</vt:i4>
      </vt:variant>
    </vt:vector>
  </HeadingPairs>
  <TitlesOfParts>
    <vt:vector size="22" baseType="lpstr">
      <vt:lpstr>Arial</vt:lpstr>
      <vt:lpstr>Calibri</vt:lpstr>
      <vt:lpstr>Tw Cen MT</vt:lpstr>
      <vt:lpstr>Krets</vt:lpstr>
      <vt:lpstr>Nationellt vårdprogram för stensjukdom i urinvägarna</vt:lpstr>
      <vt:lpstr>Bakgrund och syfte</vt:lpstr>
      <vt:lpstr>Vårdprogrammets innehåll</vt:lpstr>
      <vt:lpstr>Bakgrund och orsaker – Högrisk stenbildare</vt:lpstr>
      <vt:lpstr>Klassifikation av sten</vt:lpstr>
      <vt:lpstr>Primär prevention och ärftlighet</vt:lpstr>
      <vt:lpstr>Utredning och diagnos</vt:lpstr>
      <vt:lpstr>Vidare handläggning</vt:lpstr>
      <vt:lpstr>behandling</vt:lpstr>
      <vt:lpstr>LEDTIDER UPPFÖLJNING OCH BEHANDLING</vt:lpstr>
      <vt:lpstr>Behandling av njursten</vt:lpstr>
      <vt:lpstr>Farmakologisk behandling</vt:lpstr>
      <vt:lpstr>Behandling av uretärsten</vt:lpstr>
      <vt:lpstr>Behandling uretärsten</vt:lpstr>
      <vt:lpstr>Komplikationer</vt:lpstr>
      <vt:lpstr>Sekundärprevention metabolisk utredning och profylax</vt:lpstr>
      <vt:lpstr>uppföljning</vt:lpstr>
      <vt:lpstr>Tack för uppmärksamheten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Nationellt vårdprogram för stensjukdom i urinvägarna</dc:title>
  <dc:creator>Trine Aronsen</dc:creator>
  <cp:lastModifiedBy>Trine Aronsen</cp:lastModifiedBy>
  <cp:revision>29</cp:revision>
  <dcterms:created xsi:type="dcterms:W3CDTF">2023-01-16T14:22:43Z</dcterms:created>
  <dcterms:modified xsi:type="dcterms:W3CDTF">2023-02-14T11:03:19Z</dcterms:modified>
</cp:coreProperties>
</file>